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0"/>
  </p:notesMasterIdLst>
  <p:sldIdLst>
    <p:sldId id="290" r:id="rId2"/>
    <p:sldId id="282" r:id="rId3"/>
    <p:sldId id="283" r:id="rId4"/>
    <p:sldId id="284" r:id="rId5"/>
    <p:sldId id="286" r:id="rId6"/>
    <p:sldId id="287" r:id="rId7"/>
    <p:sldId id="288" r:id="rId8"/>
    <p:sldId id="289" r:id="rId9"/>
  </p:sldIdLst>
  <p:sldSz cx="9144000" cy="5143500" type="screen16x9"/>
  <p:notesSz cx="6858000" cy="9144000"/>
  <p:embeddedFontLst>
    <p:embeddedFont>
      <p:font typeface="Bitter" panose="020B0604020202020204" charset="0"/>
      <p:regular r:id="rId11"/>
      <p:bold r:id="rId12"/>
      <p:italic r:id="rId13"/>
    </p:embeddedFont>
    <p:embeddedFont>
      <p:font typeface="Arvo"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04E0A6D-C2A2-40E3-A8C4-C5CBD2155B57}">
  <a:tblStyle styleId="{B04E0A6D-C2A2-40E3-A8C4-C5CBD2155B57}"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Tree>
    <p:extLst>
      <p:ext uri="{BB962C8B-B14F-4D97-AF65-F5344CB8AC3E}">
        <p14:creationId xmlns:p14="http://schemas.microsoft.com/office/powerpoint/2010/main" val="37610766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3" name="Shape 32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84717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3" name="Shape 33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4134177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3" name="Shape 34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387690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61" name="Shape 361"/>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1605635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71" name="Shape 371"/>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326257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81" name="Shape 381"/>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354816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1" name="Shape 391"/>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extLst>
      <p:ext uri="{BB962C8B-B14F-4D97-AF65-F5344CB8AC3E}">
        <p14:creationId xmlns:p14="http://schemas.microsoft.com/office/powerpoint/2010/main" val="74102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3"/>
        <p:cNvGrpSpPr/>
        <p:nvPr/>
      </p:nvGrpSpPr>
      <p:grpSpPr>
        <a:xfrm>
          <a:off x="0" y="0"/>
          <a:ext cx="0" cy="0"/>
          <a:chOff x="0" y="0"/>
          <a:chExt cx="0" cy="0"/>
        </a:xfrm>
      </p:grpSpPr>
      <p:sp>
        <p:nvSpPr>
          <p:cNvPr id="14" name="Shape 14"/>
          <p:cNvSpPr/>
          <p:nvPr/>
        </p:nvSpPr>
        <p:spPr>
          <a:xfrm>
            <a:off x="543000" y="606300"/>
            <a:ext cx="8058000" cy="4083299"/>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5" name="Shape 15"/>
          <p:cNvSpPr/>
          <p:nvPr/>
        </p:nvSpPr>
        <p:spPr>
          <a:xfrm>
            <a:off x="543000" y="530100"/>
            <a:ext cx="8058000" cy="4083299"/>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16" name="Shape 16"/>
          <p:cNvCxnSpPr/>
          <p:nvPr/>
        </p:nvCxnSpPr>
        <p:spPr>
          <a:xfrm>
            <a:off x="1333200" y="530110"/>
            <a:ext cx="0" cy="802799"/>
          </a:xfrm>
          <a:prstGeom prst="straightConnector1">
            <a:avLst/>
          </a:prstGeom>
          <a:noFill/>
          <a:ln w="9525" cap="flat" cmpd="sng">
            <a:solidFill>
              <a:srgbClr val="D9D9D9"/>
            </a:solidFill>
            <a:prstDash val="solid"/>
            <a:round/>
            <a:headEnd type="none" w="med" len="med"/>
            <a:tailEnd type="none" w="med" len="med"/>
          </a:ln>
        </p:spPr>
      </p:cxnSp>
      <p:cxnSp>
        <p:nvCxnSpPr>
          <p:cNvPr id="17" name="Shape 17"/>
          <p:cNvCxnSpPr/>
          <p:nvPr/>
        </p:nvCxnSpPr>
        <p:spPr>
          <a:xfrm>
            <a:off x="542850" y="1326975"/>
            <a:ext cx="8058300" cy="0"/>
          </a:xfrm>
          <a:prstGeom prst="straightConnector1">
            <a:avLst/>
          </a:prstGeom>
          <a:noFill/>
          <a:ln w="9525" cap="flat" cmpd="sng">
            <a:solidFill>
              <a:srgbClr val="D9D9D9"/>
            </a:solidFill>
            <a:prstDash val="solid"/>
            <a:round/>
            <a:headEnd type="none" w="med" len="med"/>
            <a:tailEnd type="none" w="med" len="med"/>
          </a:ln>
        </p:spPr>
      </p:cxnSp>
      <p:sp>
        <p:nvSpPr>
          <p:cNvPr id="18" name="Shape 18"/>
          <p:cNvSpPr txBox="1">
            <a:spLocks noGrp="1"/>
          </p:cNvSpPr>
          <p:nvPr>
            <p:ph type="title"/>
          </p:nvPr>
        </p:nvSpPr>
        <p:spPr>
          <a:xfrm>
            <a:off x="1379650" y="530100"/>
            <a:ext cx="6725400" cy="796799"/>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body" idx="1"/>
          </p:nvPr>
        </p:nvSpPr>
        <p:spPr>
          <a:xfrm>
            <a:off x="1333200" y="1538075"/>
            <a:ext cx="3232198" cy="27626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0" name="Shape 20"/>
          <p:cNvSpPr txBox="1">
            <a:spLocks noGrp="1"/>
          </p:cNvSpPr>
          <p:nvPr>
            <p:ph type="body" idx="2"/>
          </p:nvPr>
        </p:nvSpPr>
        <p:spPr>
          <a:xfrm>
            <a:off x="4988460" y="1538075"/>
            <a:ext cx="3232198" cy="27626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27"/>
        <p:cNvGrpSpPr/>
        <p:nvPr/>
      </p:nvGrpSpPr>
      <p:grpSpPr>
        <a:xfrm>
          <a:off x="0" y="0"/>
          <a:ext cx="0" cy="0"/>
          <a:chOff x="0" y="0"/>
          <a:chExt cx="0" cy="0"/>
        </a:xfrm>
      </p:grpSpPr>
      <p:sp>
        <p:nvSpPr>
          <p:cNvPr id="28" name="Shape 28"/>
          <p:cNvSpPr/>
          <p:nvPr/>
        </p:nvSpPr>
        <p:spPr>
          <a:xfrm>
            <a:off x="1007250" y="2068050"/>
            <a:ext cx="7129498" cy="1159798"/>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9" name="Shape 29"/>
          <p:cNvSpPr/>
          <p:nvPr/>
        </p:nvSpPr>
        <p:spPr>
          <a:xfrm>
            <a:off x="1007250" y="1991850"/>
            <a:ext cx="7129498" cy="1159798"/>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0" name="Shape 30"/>
          <p:cNvSpPr txBox="1">
            <a:spLocks noGrp="1"/>
          </p:cNvSpPr>
          <p:nvPr>
            <p:ph type="ctrTitle"/>
          </p:nvPr>
        </p:nvSpPr>
        <p:spPr>
          <a:xfrm>
            <a:off x="2503150" y="1991850"/>
            <a:ext cx="5633398" cy="1158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434343"/>
              </a:buClr>
              <a:buFont typeface="Arvo"/>
              <a:buNone/>
              <a:defRPr/>
            </a:lvl1pPr>
            <a:lvl2pPr marL="0" marR="0" lvl="1" indent="0" algn="l" rtl="0">
              <a:spcBef>
                <a:spcPts val="0"/>
              </a:spcBef>
              <a:buClr>
                <a:srgbClr val="434343"/>
              </a:buClr>
              <a:buFont typeface="Arvo"/>
              <a:buNone/>
              <a:defRPr/>
            </a:lvl2pPr>
            <a:lvl3pPr marL="0" marR="0" lvl="2" indent="0" algn="l" rtl="0">
              <a:spcBef>
                <a:spcPts val="0"/>
              </a:spcBef>
              <a:buClr>
                <a:srgbClr val="434343"/>
              </a:buClr>
              <a:buFont typeface="Arvo"/>
              <a:buNone/>
              <a:defRPr/>
            </a:lvl3pPr>
            <a:lvl4pPr marL="0" marR="0" lvl="3" indent="0" algn="l" rtl="0">
              <a:spcBef>
                <a:spcPts val="0"/>
              </a:spcBef>
              <a:buClr>
                <a:srgbClr val="434343"/>
              </a:buClr>
              <a:buFont typeface="Arvo"/>
              <a:buNone/>
              <a:defRPr/>
            </a:lvl4pPr>
            <a:lvl5pPr marL="0" marR="0" lvl="4" indent="0" algn="l" rtl="0">
              <a:spcBef>
                <a:spcPts val="0"/>
              </a:spcBef>
              <a:buClr>
                <a:srgbClr val="434343"/>
              </a:buClr>
              <a:buFont typeface="Arvo"/>
              <a:buNone/>
              <a:defRPr/>
            </a:lvl5pPr>
            <a:lvl6pPr marL="0" marR="0" lvl="5" indent="0" algn="l" rtl="0">
              <a:spcBef>
                <a:spcPts val="0"/>
              </a:spcBef>
              <a:buClr>
                <a:srgbClr val="434343"/>
              </a:buClr>
              <a:buFont typeface="Arvo"/>
              <a:buNone/>
              <a:defRPr/>
            </a:lvl6pPr>
            <a:lvl7pPr marL="0" marR="0" lvl="6" indent="0" algn="l" rtl="0">
              <a:spcBef>
                <a:spcPts val="0"/>
              </a:spcBef>
              <a:buClr>
                <a:srgbClr val="434343"/>
              </a:buClr>
              <a:buFont typeface="Arvo"/>
              <a:buNone/>
              <a:defRPr/>
            </a:lvl7pPr>
            <a:lvl8pPr marL="0" marR="0" lvl="7" indent="0" algn="l" rtl="0">
              <a:spcBef>
                <a:spcPts val="0"/>
              </a:spcBef>
              <a:buClr>
                <a:srgbClr val="434343"/>
              </a:buClr>
              <a:buFont typeface="Arvo"/>
              <a:buNone/>
              <a:defRPr/>
            </a:lvl8pPr>
            <a:lvl9pPr marL="0" marR="0" lvl="8" indent="0" algn="l" rtl="0">
              <a:spcBef>
                <a:spcPts val="0"/>
              </a:spcBef>
              <a:buClr>
                <a:srgbClr val="434343"/>
              </a:buClr>
              <a:buFont typeface="Arvo"/>
              <a:buNone/>
              <a:defRPr/>
            </a:lvl9pPr>
          </a:lstStyle>
          <a:p>
            <a:endParaRPr/>
          </a:p>
        </p:txBody>
      </p:sp>
      <p:sp>
        <p:nvSpPr>
          <p:cNvPr id="31" name="Shape 31"/>
          <p:cNvSpPr txBox="1">
            <a:spLocks noGrp="1"/>
          </p:cNvSpPr>
          <p:nvPr>
            <p:ph type="subTitle" idx="1"/>
          </p:nvPr>
        </p:nvSpPr>
        <p:spPr>
          <a:xfrm>
            <a:off x="1007250" y="1990422"/>
            <a:ext cx="1164000" cy="1159798"/>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CCCCCC"/>
              </a:buClr>
              <a:buFont typeface="Arvo"/>
              <a:buNone/>
              <a:defRPr/>
            </a:lvl1pPr>
            <a:lvl2pPr marL="0" marR="0" lvl="1" indent="0" algn="ctr" rtl="0">
              <a:lnSpc>
                <a:spcPct val="100000"/>
              </a:lnSpc>
              <a:spcBef>
                <a:spcPts val="0"/>
              </a:spcBef>
              <a:spcAft>
                <a:spcPts val="0"/>
              </a:spcAft>
              <a:buClr>
                <a:srgbClr val="CCCCCC"/>
              </a:buClr>
              <a:buFont typeface="Arvo"/>
              <a:buNone/>
              <a:defRPr/>
            </a:lvl2pPr>
            <a:lvl3pPr marL="0" marR="0" lvl="2" indent="0" algn="ctr" rtl="0">
              <a:lnSpc>
                <a:spcPct val="100000"/>
              </a:lnSpc>
              <a:spcBef>
                <a:spcPts val="0"/>
              </a:spcBef>
              <a:spcAft>
                <a:spcPts val="0"/>
              </a:spcAft>
              <a:buClr>
                <a:srgbClr val="CCCCCC"/>
              </a:buClr>
              <a:buFont typeface="Arvo"/>
              <a:buNone/>
              <a:defRPr/>
            </a:lvl3pPr>
            <a:lvl4pPr marL="0" marR="0" lvl="3" indent="0" algn="ctr" rtl="0">
              <a:lnSpc>
                <a:spcPct val="100000"/>
              </a:lnSpc>
              <a:spcBef>
                <a:spcPts val="0"/>
              </a:spcBef>
              <a:spcAft>
                <a:spcPts val="0"/>
              </a:spcAft>
              <a:buClr>
                <a:srgbClr val="CCCCCC"/>
              </a:buClr>
              <a:buFont typeface="Arvo"/>
              <a:buNone/>
              <a:defRPr/>
            </a:lvl4pPr>
            <a:lvl5pPr marL="0" marR="0" lvl="4" indent="0" algn="ctr" rtl="0">
              <a:lnSpc>
                <a:spcPct val="100000"/>
              </a:lnSpc>
              <a:spcBef>
                <a:spcPts val="0"/>
              </a:spcBef>
              <a:spcAft>
                <a:spcPts val="0"/>
              </a:spcAft>
              <a:buClr>
                <a:srgbClr val="CCCCCC"/>
              </a:buClr>
              <a:buFont typeface="Arvo"/>
              <a:buNone/>
              <a:defRPr/>
            </a:lvl5pPr>
            <a:lvl6pPr marL="0" marR="0" lvl="5" indent="0" algn="ctr" rtl="0">
              <a:lnSpc>
                <a:spcPct val="100000"/>
              </a:lnSpc>
              <a:spcBef>
                <a:spcPts val="0"/>
              </a:spcBef>
              <a:spcAft>
                <a:spcPts val="0"/>
              </a:spcAft>
              <a:buClr>
                <a:srgbClr val="CCCCCC"/>
              </a:buClr>
              <a:buFont typeface="Arvo"/>
              <a:buNone/>
              <a:defRPr/>
            </a:lvl6pPr>
            <a:lvl7pPr marL="0" marR="0" lvl="6" indent="0" algn="ctr" rtl="0">
              <a:lnSpc>
                <a:spcPct val="100000"/>
              </a:lnSpc>
              <a:spcBef>
                <a:spcPts val="0"/>
              </a:spcBef>
              <a:spcAft>
                <a:spcPts val="0"/>
              </a:spcAft>
              <a:buClr>
                <a:srgbClr val="CCCCCC"/>
              </a:buClr>
              <a:buFont typeface="Arvo"/>
              <a:buNone/>
              <a:defRPr/>
            </a:lvl7pPr>
            <a:lvl8pPr marL="0" marR="0" lvl="7" indent="0" algn="ctr" rtl="0">
              <a:lnSpc>
                <a:spcPct val="100000"/>
              </a:lnSpc>
              <a:spcBef>
                <a:spcPts val="0"/>
              </a:spcBef>
              <a:spcAft>
                <a:spcPts val="0"/>
              </a:spcAft>
              <a:buClr>
                <a:srgbClr val="CCCCCC"/>
              </a:buClr>
              <a:buFont typeface="Arvo"/>
              <a:buNone/>
              <a:defRPr/>
            </a:lvl8pPr>
            <a:lvl9pPr marL="0" marR="0" lvl="8" indent="0" algn="ctr" rtl="0">
              <a:lnSpc>
                <a:spcPct val="100000"/>
              </a:lnSpc>
              <a:spcBef>
                <a:spcPts val="0"/>
              </a:spcBef>
              <a:spcAft>
                <a:spcPts val="0"/>
              </a:spcAft>
              <a:buClr>
                <a:srgbClr val="CCCCCC"/>
              </a:buClr>
              <a:buFont typeface="Arvo"/>
              <a:buNone/>
              <a:defRPr/>
            </a:lvl9pPr>
          </a:lstStyle>
          <a:p>
            <a:endParaRPr/>
          </a:p>
        </p:txBody>
      </p:sp>
      <p:cxnSp>
        <p:nvCxnSpPr>
          <p:cNvPr id="32" name="Shape 32"/>
          <p:cNvCxnSpPr/>
          <p:nvPr/>
        </p:nvCxnSpPr>
        <p:spPr>
          <a:xfrm>
            <a:off x="2171400" y="1990435"/>
            <a:ext cx="0" cy="1158000"/>
          </a:xfrm>
          <a:prstGeom prst="straightConnector1">
            <a:avLst/>
          </a:prstGeom>
          <a:noFill/>
          <a:ln w="9525" cap="flat" cmpd="sng">
            <a:solidFill>
              <a:srgbClr val="D9D9D9"/>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with horizontal divider">
    <p:spTree>
      <p:nvGrpSpPr>
        <p:cNvPr id="1" name="Shape 74"/>
        <p:cNvGrpSpPr/>
        <p:nvPr/>
      </p:nvGrpSpPr>
      <p:grpSpPr>
        <a:xfrm>
          <a:off x="0" y="0"/>
          <a:ext cx="0" cy="0"/>
          <a:chOff x="0" y="0"/>
          <a:chExt cx="0" cy="0"/>
        </a:xfrm>
      </p:grpSpPr>
      <p:grpSp>
        <p:nvGrpSpPr>
          <p:cNvPr id="75" name="Shape 75"/>
          <p:cNvGrpSpPr/>
          <p:nvPr/>
        </p:nvGrpSpPr>
        <p:grpSpPr>
          <a:xfrm>
            <a:off x="543000" y="530100"/>
            <a:ext cx="8058000" cy="4159499"/>
            <a:chOff x="543000" y="530100"/>
            <a:chExt cx="8058000" cy="4159499"/>
          </a:xfrm>
        </p:grpSpPr>
        <p:sp>
          <p:nvSpPr>
            <p:cNvPr id="76" name="Shape 76"/>
            <p:cNvSpPr/>
            <p:nvPr/>
          </p:nvSpPr>
          <p:spPr>
            <a:xfrm>
              <a:off x="543000" y="606300"/>
              <a:ext cx="8058000" cy="4083299"/>
            </a:xfrm>
            <a:prstGeom prst="rect">
              <a:avLst/>
            </a:prstGeom>
            <a:solidFill>
              <a:srgbClr val="000000">
                <a:alpha val="20000"/>
              </a:srgbClr>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7" name="Shape 77"/>
            <p:cNvSpPr/>
            <p:nvPr/>
          </p:nvSpPr>
          <p:spPr>
            <a:xfrm>
              <a:off x="543000" y="530100"/>
              <a:ext cx="8058000" cy="4083299"/>
            </a:xfrm>
            <a:prstGeom prst="rect">
              <a:avLst/>
            </a:prstGeom>
            <a:solidFill>
              <a:srgbClr val="FFFFF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cxnSp>
        <p:nvCxnSpPr>
          <p:cNvPr id="78" name="Shape 78"/>
          <p:cNvCxnSpPr/>
          <p:nvPr/>
        </p:nvCxnSpPr>
        <p:spPr>
          <a:xfrm>
            <a:off x="1333200" y="530110"/>
            <a:ext cx="0" cy="802799"/>
          </a:xfrm>
          <a:prstGeom prst="straightConnector1">
            <a:avLst/>
          </a:prstGeom>
          <a:noFill/>
          <a:ln w="9525" cap="flat" cmpd="sng">
            <a:solidFill>
              <a:srgbClr val="D9D9D9"/>
            </a:solidFill>
            <a:prstDash val="solid"/>
            <a:round/>
            <a:headEnd type="none" w="med" len="med"/>
            <a:tailEnd type="none" w="med" len="med"/>
          </a:ln>
        </p:spPr>
      </p:cxnSp>
      <p:cxnSp>
        <p:nvCxnSpPr>
          <p:cNvPr id="79" name="Shape 79"/>
          <p:cNvCxnSpPr/>
          <p:nvPr/>
        </p:nvCxnSpPr>
        <p:spPr>
          <a:xfrm>
            <a:off x="542850" y="1326975"/>
            <a:ext cx="8058300" cy="0"/>
          </a:xfrm>
          <a:prstGeom prst="straightConnector1">
            <a:avLst/>
          </a:prstGeom>
          <a:noFill/>
          <a:ln w="9525" cap="flat" cmpd="sng">
            <a:solidFill>
              <a:srgbClr val="D9D9D9"/>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1379650" y="1502273"/>
            <a:ext cx="6725400" cy="2804400"/>
          </a:xfrm>
          <a:prstGeom prst="rect">
            <a:avLst/>
          </a:prstGeom>
          <a:noFill/>
          <a:ln>
            <a:noFill/>
          </a:ln>
        </p:spPr>
        <p:txBody>
          <a:bodyPr lIns="91425" tIns="91425" rIns="91425" bIns="91425" anchor="t" anchorCtr="0"/>
          <a:lstStyle>
            <a:lvl1pPr marL="0" marR="0" lvl="0" indent="190500" algn="l" rtl="0">
              <a:lnSpc>
                <a:spcPct val="100000"/>
              </a:lnSpc>
              <a:spcBef>
                <a:spcPts val="600"/>
              </a:spcBef>
              <a:spcAft>
                <a:spcPts val="0"/>
              </a:spcAft>
              <a:buClr>
                <a:srgbClr val="D9D9D9"/>
              </a:buClr>
              <a:buFont typeface="Bitter"/>
              <a:buChar char="■"/>
              <a:defRPr/>
            </a:lvl1pPr>
            <a:lvl2pPr marL="0" marR="0" lvl="1" indent="152400" algn="l" rtl="0">
              <a:lnSpc>
                <a:spcPct val="100000"/>
              </a:lnSpc>
              <a:spcBef>
                <a:spcPts val="480"/>
              </a:spcBef>
              <a:spcAft>
                <a:spcPts val="0"/>
              </a:spcAft>
              <a:buClr>
                <a:srgbClr val="D9D9D9"/>
              </a:buClr>
              <a:buFont typeface="Bitter"/>
              <a:buChar char="■"/>
              <a:defRPr/>
            </a:lvl2pPr>
            <a:lvl3pPr marL="0" marR="0" lvl="2" indent="0" algn="l" rtl="0">
              <a:lnSpc>
                <a:spcPct val="100000"/>
              </a:lnSpc>
              <a:spcBef>
                <a:spcPts val="480"/>
              </a:spcBef>
              <a:spcAft>
                <a:spcPts val="0"/>
              </a:spcAft>
              <a:buClr>
                <a:srgbClr val="D9D9D9"/>
              </a:buClr>
              <a:buFont typeface="Bitter"/>
              <a:buNone/>
              <a:defRPr/>
            </a:lvl3pPr>
            <a:lvl4pPr marL="0" marR="0" lvl="3" indent="114300" algn="l" rtl="0">
              <a:lnSpc>
                <a:spcPct val="100000"/>
              </a:lnSpc>
              <a:spcBef>
                <a:spcPts val="360"/>
              </a:spcBef>
              <a:spcAft>
                <a:spcPts val="0"/>
              </a:spcAft>
              <a:buClr>
                <a:srgbClr val="D9D9D9"/>
              </a:buClr>
              <a:buFont typeface="Bitter"/>
              <a:buChar char="■"/>
              <a:defRPr/>
            </a:lvl4pPr>
            <a:lvl5pPr marL="0" marR="0" lvl="4" indent="0" algn="l" rtl="0">
              <a:lnSpc>
                <a:spcPct val="100000"/>
              </a:lnSpc>
              <a:spcBef>
                <a:spcPts val="360"/>
              </a:spcBef>
              <a:spcAft>
                <a:spcPts val="0"/>
              </a:spcAft>
              <a:buClr>
                <a:srgbClr val="434343"/>
              </a:buClr>
              <a:buFont typeface="Bitter"/>
              <a:buNone/>
              <a:defRPr/>
            </a:lvl5pPr>
            <a:lvl6pPr marL="0" marR="0" lvl="5" indent="0" algn="l" rtl="0">
              <a:lnSpc>
                <a:spcPct val="100000"/>
              </a:lnSpc>
              <a:spcBef>
                <a:spcPts val="360"/>
              </a:spcBef>
              <a:spcAft>
                <a:spcPts val="0"/>
              </a:spcAft>
              <a:buClr>
                <a:srgbClr val="434343"/>
              </a:buClr>
              <a:buFont typeface="Bitter"/>
              <a:buNone/>
              <a:defRPr/>
            </a:lvl6pPr>
            <a:lvl7pPr marL="0" marR="0" lvl="6" indent="0" algn="l" rtl="0">
              <a:lnSpc>
                <a:spcPct val="100000"/>
              </a:lnSpc>
              <a:spcBef>
                <a:spcPts val="360"/>
              </a:spcBef>
              <a:spcAft>
                <a:spcPts val="0"/>
              </a:spcAft>
              <a:buClr>
                <a:srgbClr val="434343"/>
              </a:buClr>
              <a:buFont typeface="Bitter"/>
              <a:buNone/>
              <a:defRPr/>
            </a:lvl7pPr>
            <a:lvl8pPr marL="0" marR="0" lvl="7" indent="0" algn="l" rtl="0">
              <a:lnSpc>
                <a:spcPct val="100000"/>
              </a:lnSpc>
              <a:spcBef>
                <a:spcPts val="360"/>
              </a:spcBef>
              <a:spcAft>
                <a:spcPts val="0"/>
              </a:spcAft>
              <a:buClr>
                <a:srgbClr val="434343"/>
              </a:buClr>
              <a:buFont typeface="Bitter"/>
              <a:buNone/>
              <a:defRPr/>
            </a:lvl8pPr>
            <a:lvl9pPr marL="0" marR="0" lvl="8" indent="0" algn="l" rtl="0">
              <a:lnSpc>
                <a:spcPct val="100000"/>
              </a:lnSpc>
              <a:spcBef>
                <a:spcPts val="360"/>
              </a:spcBef>
              <a:spcAft>
                <a:spcPts val="0"/>
              </a:spcAft>
              <a:buClr>
                <a:srgbClr val="434343"/>
              </a:buClr>
              <a:buFont typeface="Bitter"/>
              <a:buNone/>
              <a:defRPr/>
            </a:lvl9pPr>
          </a:lstStyle>
          <a:p>
            <a:endParaRPr/>
          </a:p>
        </p:txBody>
      </p:sp>
      <p:sp>
        <p:nvSpPr>
          <p:cNvPr id="7" name="Shape 7"/>
          <p:cNvSpPr txBox="1">
            <a:spLocks noGrp="1"/>
          </p:cNvSpPr>
          <p:nvPr>
            <p:ph type="title"/>
          </p:nvPr>
        </p:nvSpPr>
        <p:spPr>
          <a:xfrm>
            <a:off x="1379650" y="530100"/>
            <a:ext cx="6725400" cy="7967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999999"/>
              </a:buClr>
              <a:buFont typeface="Arvo"/>
              <a:buNone/>
              <a:defRPr/>
            </a:lvl1pPr>
            <a:lvl2pPr marL="0" marR="0" lvl="1" indent="0" algn="l" rtl="0">
              <a:spcBef>
                <a:spcPts val="0"/>
              </a:spcBef>
              <a:buClr>
                <a:srgbClr val="999999"/>
              </a:buClr>
              <a:buFont typeface="Arvo"/>
              <a:buNone/>
              <a:defRPr/>
            </a:lvl2pPr>
            <a:lvl3pPr marL="0" marR="0" lvl="2" indent="0" algn="l" rtl="0">
              <a:spcBef>
                <a:spcPts val="0"/>
              </a:spcBef>
              <a:buClr>
                <a:srgbClr val="999999"/>
              </a:buClr>
              <a:buFont typeface="Arvo"/>
              <a:buNone/>
              <a:defRPr/>
            </a:lvl3pPr>
            <a:lvl4pPr marL="0" marR="0" lvl="3" indent="0" algn="l" rtl="0">
              <a:spcBef>
                <a:spcPts val="0"/>
              </a:spcBef>
              <a:buClr>
                <a:srgbClr val="999999"/>
              </a:buClr>
              <a:buFont typeface="Arvo"/>
              <a:buNone/>
              <a:defRPr/>
            </a:lvl4pPr>
            <a:lvl5pPr marL="0" marR="0" lvl="4" indent="0" algn="l" rtl="0">
              <a:spcBef>
                <a:spcPts val="0"/>
              </a:spcBef>
              <a:buClr>
                <a:srgbClr val="999999"/>
              </a:buClr>
              <a:buFont typeface="Arvo"/>
              <a:buNone/>
              <a:defRPr/>
            </a:lvl5pPr>
            <a:lvl6pPr marL="0" marR="0" lvl="5" indent="0" algn="l" rtl="0">
              <a:spcBef>
                <a:spcPts val="0"/>
              </a:spcBef>
              <a:buClr>
                <a:srgbClr val="999999"/>
              </a:buClr>
              <a:buFont typeface="Arvo"/>
              <a:buNone/>
              <a:defRPr/>
            </a:lvl6pPr>
            <a:lvl7pPr marL="0" marR="0" lvl="6" indent="0" algn="l" rtl="0">
              <a:spcBef>
                <a:spcPts val="0"/>
              </a:spcBef>
              <a:buClr>
                <a:srgbClr val="999999"/>
              </a:buClr>
              <a:buFont typeface="Arvo"/>
              <a:buNone/>
              <a:defRPr/>
            </a:lvl7pPr>
            <a:lvl8pPr marL="0" marR="0" lvl="7" indent="0" algn="l" rtl="0">
              <a:spcBef>
                <a:spcPts val="0"/>
              </a:spcBef>
              <a:buClr>
                <a:srgbClr val="999999"/>
              </a:buClr>
              <a:buFont typeface="Arvo"/>
              <a:buNone/>
              <a:defRPr/>
            </a:lvl8pPr>
            <a:lvl9pPr marL="0" marR="0" lvl="8" indent="0" algn="l" rtl="0">
              <a:spcBef>
                <a:spcPts val="0"/>
              </a:spcBef>
              <a:buClr>
                <a:srgbClr val="999999"/>
              </a:buClr>
              <a:buFont typeface="Arvo"/>
              <a:buNone/>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9"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9650" y="530101"/>
            <a:ext cx="6725400" cy="1052120"/>
          </a:xfrm>
        </p:spPr>
        <p:txBody>
          <a:bodyPr/>
          <a:lstStyle/>
          <a:p>
            <a:r>
              <a:rPr lang="en-US" sz="2000" b="1" dirty="0" smtClean="0"/>
              <a:t>View the slides to gain a better understanding of what I expect from you when completing the Literature Circle Role Sheets.</a:t>
            </a:r>
            <a:endParaRPr lang="en-US" sz="2000" b="1" dirty="0"/>
          </a:p>
        </p:txBody>
      </p:sp>
      <p:sp>
        <p:nvSpPr>
          <p:cNvPr id="5" name="Text Placeholder 4"/>
          <p:cNvSpPr>
            <a:spLocks noGrp="1"/>
          </p:cNvSpPr>
          <p:nvPr>
            <p:ph type="body" idx="1"/>
          </p:nvPr>
        </p:nvSpPr>
        <p:spPr>
          <a:xfrm>
            <a:off x="1333200" y="2424701"/>
            <a:ext cx="3232198" cy="1876073"/>
          </a:xfrm>
        </p:spPr>
        <p:txBody>
          <a:bodyPr/>
          <a:lstStyle/>
          <a:p>
            <a:pPr indent="0">
              <a:buNone/>
            </a:pPr>
            <a:r>
              <a:rPr lang="en-US" b="1" dirty="0" smtClean="0">
                <a:solidFill>
                  <a:srgbClr val="0070C0"/>
                </a:solidFill>
              </a:rPr>
              <a:t>There is a slide dedicated to each role for you to view.  Remember that these are examples, not for you to copy, but to show the effort that is being put forth in completing the assigned role.  Grading will be determined on the effort you are demonstrating.</a:t>
            </a:r>
            <a:endParaRPr lang="en-US" b="1" dirty="0">
              <a:solidFill>
                <a:srgbClr val="0070C0"/>
              </a:solidFill>
            </a:endParaRPr>
          </a:p>
        </p:txBody>
      </p:sp>
      <p:sp>
        <p:nvSpPr>
          <p:cNvPr id="6" name="Text Placeholder 5"/>
          <p:cNvSpPr>
            <a:spLocks noGrp="1"/>
          </p:cNvSpPr>
          <p:nvPr>
            <p:ph type="body" idx="2"/>
          </p:nvPr>
        </p:nvSpPr>
        <p:spPr>
          <a:xfrm>
            <a:off x="4988460" y="1582221"/>
            <a:ext cx="3232198" cy="2897312"/>
          </a:xfrm>
        </p:spPr>
        <p:txBody>
          <a:bodyPr/>
          <a:lstStyle/>
          <a:p>
            <a:pPr indent="0" algn="ctr">
              <a:buNone/>
            </a:pPr>
            <a:r>
              <a:rPr lang="en-US" b="1" dirty="0" smtClean="0"/>
              <a:t>SPECIAL NOTE</a:t>
            </a:r>
          </a:p>
          <a:p>
            <a:pPr indent="0">
              <a:buNone/>
            </a:pPr>
            <a:r>
              <a:rPr lang="en-US" b="1" dirty="0" smtClean="0"/>
              <a:t>Follow the instructions on the role sheet!  The examples provided may not contain all of the required information (like pg. #s or paragraph #s) that the role sheet asks you to write down.  You are still required to provide this information.</a:t>
            </a:r>
          </a:p>
          <a:p>
            <a:pPr indent="0">
              <a:buNone/>
            </a:pPr>
            <a:r>
              <a:rPr lang="en-US" b="1" dirty="0" smtClean="0"/>
              <a:t>    *The purpose of the example slides is to show you how to extend your responses and what kinds of questions you should be creating.</a:t>
            </a:r>
            <a:endParaRPr lang="en-US" b="1" dirty="0"/>
          </a:p>
        </p:txBody>
      </p:sp>
    </p:spTree>
    <p:extLst>
      <p:ext uri="{BB962C8B-B14F-4D97-AF65-F5344CB8AC3E}">
        <p14:creationId xmlns:p14="http://schemas.microsoft.com/office/powerpoint/2010/main" val="92755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ctrTitle"/>
          </p:nvPr>
        </p:nvSpPr>
        <p:spPr>
          <a:xfrm>
            <a:off x="2503150" y="1991850"/>
            <a:ext cx="5633400" cy="11580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434343"/>
              </a:buClr>
              <a:buSzPct val="25000"/>
              <a:buFont typeface="Arvo"/>
              <a:buNone/>
            </a:pPr>
            <a:r>
              <a:rPr lang="en" sz="3000" dirty="0" smtClean="0">
                <a:latin typeface="Arvo"/>
                <a:ea typeface="Arvo"/>
                <a:cs typeface="Arvo"/>
                <a:sym typeface="Arvo"/>
              </a:rPr>
              <a:t>EXAMPLES OF WELL DONE ROLE SHEETS!!</a:t>
            </a:r>
            <a:endParaRPr lang="en" sz="3000" dirty="0">
              <a:latin typeface="Arvo"/>
              <a:ea typeface="Arvo"/>
              <a:cs typeface="Arvo"/>
              <a:sym typeface="Arvo"/>
            </a:endParaRPr>
          </a:p>
        </p:txBody>
      </p:sp>
      <p:grpSp>
        <p:nvGrpSpPr>
          <p:cNvPr id="326" name="Shape 326"/>
          <p:cNvGrpSpPr/>
          <p:nvPr/>
        </p:nvGrpSpPr>
        <p:grpSpPr>
          <a:xfrm>
            <a:off x="1199698" y="2226383"/>
            <a:ext cx="858500" cy="690734"/>
            <a:chOff x="1926350" y="995225"/>
            <a:chExt cx="428650" cy="356600"/>
          </a:xfrm>
        </p:grpSpPr>
        <p:sp>
          <p:nvSpPr>
            <p:cNvPr id="327" name="Shape 327"/>
            <p:cNvSpPr/>
            <p:nvPr/>
          </p:nvSpPr>
          <p:spPr>
            <a:xfrm>
              <a:off x="1926350" y="1298075"/>
              <a:ext cx="208225" cy="53750"/>
            </a:xfrm>
            <a:custGeom>
              <a:avLst/>
              <a:gdLst/>
              <a:ahLst/>
              <a:cxnLst/>
              <a:rect l="0" t="0" r="0" b="0"/>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28" name="Shape 328"/>
            <p:cNvSpPr/>
            <p:nvPr/>
          </p:nvSpPr>
          <p:spPr>
            <a:xfrm>
              <a:off x="2146775" y="1298075"/>
              <a:ext cx="208225" cy="53750"/>
            </a:xfrm>
            <a:custGeom>
              <a:avLst/>
              <a:gdLst/>
              <a:ahLst/>
              <a:cxnLst/>
              <a:rect l="0" t="0" r="0" b="0"/>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29" name="Shape 329"/>
            <p:cNvSpPr/>
            <p:nvPr/>
          </p:nvSpPr>
          <p:spPr>
            <a:xfrm>
              <a:off x="1926350" y="995225"/>
              <a:ext cx="208225" cy="332175"/>
            </a:xfrm>
            <a:custGeom>
              <a:avLst/>
              <a:gdLst/>
              <a:ahLst/>
              <a:cxnLst/>
              <a:rect l="0" t="0" r="0" b="0"/>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30" name="Shape 330"/>
            <p:cNvSpPr/>
            <p:nvPr/>
          </p:nvSpPr>
          <p:spPr>
            <a:xfrm>
              <a:off x="2146775" y="995225"/>
              <a:ext cx="208225" cy="332175"/>
            </a:xfrm>
            <a:custGeom>
              <a:avLst/>
              <a:gdLst/>
              <a:ahLst/>
              <a:cxnLst/>
              <a:rect l="0" t="0" r="0" b="0"/>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solidFill>
              <a:srgbClr val="43434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790200" y="1488725"/>
            <a:ext cx="3232200" cy="276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Do you think Elizabeth and Jane would agree with the opening sentence of the book?</a:t>
            </a:r>
          </a:p>
          <a:p>
            <a:pPr marL="0" marR="0" lvl="0" indent="0" algn="l" rtl="0">
              <a:lnSpc>
                <a:spcPct val="100000"/>
              </a:lnSpc>
              <a:spcBef>
                <a:spcPts val="0"/>
              </a:spcBef>
              <a:spcAft>
                <a:spcPts val="0"/>
              </a:spcAft>
              <a:buClr>
                <a:srgbClr val="D9D9D9"/>
              </a:buClr>
              <a:buSzPct val="25000"/>
              <a:buFont typeface="Bitter"/>
              <a:buNone/>
            </a:pPr>
            <a:endParaRPr sz="12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Most characters are introduced with explanation of their fortune and their family/place they live. What does this suggest about the importance of money and social status?</a:t>
            </a:r>
          </a:p>
          <a:p>
            <a:pPr marL="0" marR="0" lvl="0" indent="0" algn="l" rtl="0">
              <a:lnSpc>
                <a:spcPct val="100000"/>
              </a:lnSpc>
              <a:spcBef>
                <a:spcPts val="0"/>
              </a:spcBef>
              <a:spcAft>
                <a:spcPts val="0"/>
              </a:spcAft>
              <a:buClr>
                <a:srgbClr val="D9D9D9"/>
              </a:buClr>
              <a:buSzPct val="25000"/>
              <a:buFont typeface="Bitter"/>
              <a:buNone/>
            </a:pPr>
            <a:endParaRPr sz="12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What is the significance behind the holy objects, and why do you think so?</a:t>
            </a:r>
          </a:p>
        </p:txBody>
      </p:sp>
      <p:sp>
        <p:nvSpPr>
          <p:cNvPr id="336" name="Shape 336"/>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999999"/>
              </a:buClr>
              <a:buSzPct val="25000"/>
              <a:buFont typeface="Arvo"/>
              <a:buNone/>
            </a:pPr>
            <a:r>
              <a:rPr lang="en" sz="1800" b="1" dirty="0">
                <a:solidFill>
                  <a:schemeClr val="tx1"/>
                </a:solidFill>
                <a:latin typeface="Arvo"/>
                <a:ea typeface="Arvo"/>
                <a:cs typeface="Arvo"/>
                <a:sym typeface="Arvo"/>
              </a:rPr>
              <a:t>Literature Circle Roles - Discussion </a:t>
            </a:r>
            <a:r>
              <a:rPr lang="en" sz="1800" b="1" dirty="0" smtClean="0">
                <a:solidFill>
                  <a:schemeClr val="tx1"/>
                </a:solidFill>
                <a:latin typeface="Arvo"/>
                <a:ea typeface="Arvo"/>
                <a:cs typeface="Arvo"/>
                <a:sym typeface="Arvo"/>
              </a:rPr>
              <a:t>Director</a:t>
            </a:r>
            <a:br>
              <a:rPr lang="en" sz="1800" b="1" dirty="0" smtClean="0">
                <a:solidFill>
                  <a:schemeClr val="tx1"/>
                </a:solidFill>
                <a:latin typeface="Arvo"/>
                <a:ea typeface="Arvo"/>
                <a:cs typeface="Arvo"/>
                <a:sym typeface="Arvo"/>
              </a:rPr>
            </a:br>
            <a:r>
              <a:rPr lang="en" sz="1800" b="1" dirty="0">
                <a:solidFill>
                  <a:schemeClr val="tx1"/>
                </a:solidFill>
                <a:latin typeface="Arvo"/>
                <a:ea typeface="Arvo"/>
                <a:cs typeface="Arvo"/>
                <a:sym typeface="Arvo"/>
              </a:rPr>
              <a:t> </a:t>
            </a:r>
            <a:r>
              <a:rPr lang="en" sz="1800" b="1" dirty="0" smtClean="0">
                <a:solidFill>
                  <a:schemeClr val="tx1"/>
                </a:solidFill>
                <a:latin typeface="Arvo"/>
                <a:ea typeface="Arvo"/>
                <a:cs typeface="Arvo"/>
                <a:sym typeface="Arvo"/>
              </a:rPr>
              <a:t>(Create a minimum of 3 questions and then answer)</a:t>
            </a:r>
            <a:endParaRPr lang="en" sz="1800" b="1" dirty="0">
              <a:solidFill>
                <a:schemeClr val="tx1"/>
              </a:solidFill>
              <a:latin typeface="Arvo"/>
              <a:ea typeface="Arvo"/>
              <a:cs typeface="Arvo"/>
              <a:sym typeface="Arvo"/>
            </a:endParaRPr>
          </a:p>
        </p:txBody>
      </p:sp>
      <p:sp>
        <p:nvSpPr>
          <p:cNvPr id="337" name="Shape 337"/>
          <p:cNvSpPr txBox="1">
            <a:spLocks noGrp="1"/>
          </p:cNvSpPr>
          <p:nvPr>
            <p:ph type="body" idx="2"/>
          </p:nvPr>
        </p:nvSpPr>
        <p:spPr>
          <a:xfrm>
            <a:off x="4022400" y="1377725"/>
            <a:ext cx="4661100" cy="2762700"/>
          </a:xfrm>
          <a:prstGeom prst="rect">
            <a:avLst/>
          </a:prstGeom>
          <a:noFill/>
          <a:ln>
            <a:noFill/>
          </a:ln>
        </p:spPr>
        <p:txBody>
          <a:bodyPr lIns="91425" tIns="91425" rIns="91425" bIns="91425" anchor="t" anchorCtr="0">
            <a:noAutofit/>
          </a:bodyPr>
          <a:lstStyle/>
          <a:p>
            <a:pPr marR="0" lvl="0" indent="0" algn="l" rtl="0">
              <a:lnSpc>
                <a:spcPct val="100000"/>
              </a:lnSpc>
              <a:spcBef>
                <a:spcPts val="0"/>
              </a:spcBef>
              <a:spcAft>
                <a:spcPts val="0"/>
              </a:spcAft>
              <a:buNone/>
            </a:pPr>
            <a:r>
              <a:rPr lang="en" sz="1100">
                <a:solidFill>
                  <a:srgbClr val="434343"/>
                </a:solidFill>
                <a:latin typeface="Bitter"/>
                <a:ea typeface="Bitter"/>
                <a:cs typeface="Bitter"/>
                <a:sym typeface="Bitter"/>
              </a:rPr>
              <a:t>Yes. Both try to get Mr. Bingley’s attention in order to gain his interest in marrying them. They both want  wealthy husband and share excitement with their mother that such a wealthy man lives nearby.</a:t>
            </a:r>
          </a:p>
          <a:p>
            <a:pPr marR="0" lvl="0" indent="0" algn="l" rtl="0">
              <a:lnSpc>
                <a:spcPct val="100000"/>
              </a:lnSpc>
              <a:spcBef>
                <a:spcPts val="0"/>
              </a:spcBef>
              <a:spcAft>
                <a:spcPts val="0"/>
              </a:spcAft>
              <a:buNone/>
            </a:pPr>
            <a:endParaRPr sz="11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r>
              <a:rPr lang="en" sz="1100">
                <a:solidFill>
                  <a:srgbClr val="434343"/>
                </a:solidFill>
                <a:latin typeface="Bitter"/>
                <a:ea typeface="Bitter"/>
                <a:cs typeface="Bitter"/>
                <a:sym typeface="Bitter"/>
              </a:rPr>
              <a:t>This suggests that social class is important to the wealthy and that it’s taken into consideration when creating friendship and romantic relationships. Social class defines everybody and the amount of wealth someone has is a huge factor.</a:t>
            </a:r>
          </a:p>
          <a:p>
            <a:pPr marR="0" lvl="0" indent="0" algn="l" rtl="0">
              <a:lnSpc>
                <a:spcPct val="100000"/>
              </a:lnSpc>
              <a:spcBef>
                <a:spcPts val="0"/>
              </a:spcBef>
              <a:spcAft>
                <a:spcPts val="0"/>
              </a:spcAft>
              <a:buNone/>
            </a:pPr>
            <a:endParaRPr sz="11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r>
              <a:rPr lang="en" sz="1100">
                <a:solidFill>
                  <a:srgbClr val="434343"/>
                </a:solidFill>
                <a:latin typeface="Bitter"/>
                <a:ea typeface="Bitter"/>
                <a:cs typeface="Bitter"/>
                <a:sym typeface="Bitter"/>
              </a:rPr>
              <a:t>The holy objects, including the crucifix, the garlic, the wild rose, and the mountain are all old remedies against vampires. People know that he is from London, and he is not a local, so they are trying to keep him safe.</a:t>
            </a:r>
          </a:p>
        </p:txBody>
      </p:sp>
      <p:grpSp>
        <p:nvGrpSpPr>
          <p:cNvPr id="338" name="Shape 338"/>
          <p:cNvGrpSpPr/>
          <p:nvPr/>
        </p:nvGrpSpPr>
        <p:grpSpPr>
          <a:xfrm>
            <a:off x="790189" y="778014"/>
            <a:ext cx="312073" cy="312073"/>
            <a:chOff x="1922075" y="1629000"/>
            <a:chExt cx="437200" cy="437200"/>
          </a:xfrm>
        </p:grpSpPr>
        <p:sp>
          <p:nvSpPr>
            <p:cNvPr id="339" name="Shape 339"/>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40" name="Shape 340"/>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974425" y="1430800"/>
            <a:ext cx="7339800" cy="2701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a:solidFill>
                  <a:srgbClr val="434343"/>
                </a:solidFill>
                <a:latin typeface="Bitter"/>
                <a:ea typeface="Bitter"/>
                <a:cs typeface="Bitter"/>
                <a:sym typeface="Bitter"/>
              </a:rPr>
              <a:t>Chapters 1-6 of Pride and Prejudice by Jane Austen present the characters and plot of the story with the opening sentence, “It is a truth universally acknowledged that a single man in possession of a good fortune, must be in want of a wife.” Jane Austen introduces the Bennet family with five unmarried daughters. Knowing that the father is having financial problems, the mother, Mrs. Bennet, saw benefit in one of her daughter’s marrying the rich neighbor, Mr. Bingley. The Bennets showed up at the ball where Mr. Bingley is also there. Soon, Mr. Bingley danced with Jane Bennet twice and began feeling for her, making her family very thrilled. The book later brought on Mr. Bingley’s friend, Mr. Darcy, into the plot and expresses how his character is disliked by mostly everyone. These first chapters are important because it gives the reader the plot of the story and helps them recognize the characters in the book. </a:t>
            </a:r>
          </a:p>
        </p:txBody>
      </p:sp>
      <p:sp>
        <p:nvSpPr>
          <p:cNvPr id="346" name="Shape 346"/>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lvl="0" rtl="0">
              <a:spcBef>
                <a:spcPts val="0"/>
              </a:spcBef>
              <a:buClr>
                <a:srgbClr val="999999"/>
              </a:buClr>
              <a:buSzPct val="25000"/>
              <a:buFont typeface="Arvo"/>
              <a:buNone/>
            </a:pPr>
            <a:r>
              <a:rPr lang="en" sz="1800" b="1" dirty="0">
                <a:solidFill>
                  <a:schemeClr val="tx1"/>
                </a:solidFill>
                <a:latin typeface="Arvo"/>
                <a:ea typeface="Arvo"/>
                <a:cs typeface="Arvo"/>
                <a:sym typeface="Arvo"/>
              </a:rPr>
              <a:t>Literature Circle Roles </a:t>
            </a:r>
            <a:r>
              <a:rPr lang="en" sz="1800" b="1" dirty="0" smtClean="0">
                <a:solidFill>
                  <a:schemeClr val="tx1"/>
                </a:solidFill>
                <a:latin typeface="Arvo"/>
                <a:ea typeface="Arvo"/>
                <a:cs typeface="Arvo"/>
                <a:sym typeface="Arvo"/>
              </a:rPr>
              <a:t>– Summarizer</a:t>
            </a:r>
            <a:br>
              <a:rPr lang="en" sz="1800" b="1" dirty="0" smtClean="0">
                <a:solidFill>
                  <a:schemeClr val="tx1"/>
                </a:solidFill>
                <a:latin typeface="Arvo"/>
                <a:ea typeface="Arvo"/>
                <a:cs typeface="Arvo"/>
                <a:sym typeface="Arvo"/>
              </a:rPr>
            </a:br>
            <a:r>
              <a:rPr lang="en" sz="1800" b="1" dirty="0" smtClean="0">
                <a:solidFill>
                  <a:schemeClr val="tx1"/>
                </a:solidFill>
                <a:latin typeface="Arvo"/>
                <a:ea typeface="Arvo"/>
                <a:cs typeface="Arvo"/>
                <a:sym typeface="Arvo"/>
              </a:rPr>
              <a:t>(example of a good summary over pages read)</a:t>
            </a:r>
            <a:endParaRPr lang="en" sz="1800" b="1" dirty="0">
              <a:solidFill>
                <a:schemeClr val="tx1"/>
              </a:solidFill>
              <a:latin typeface="Arvo"/>
              <a:ea typeface="Arvo"/>
              <a:cs typeface="Arvo"/>
              <a:sym typeface="Arvo"/>
            </a:endParaRPr>
          </a:p>
        </p:txBody>
      </p:sp>
      <p:grpSp>
        <p:nvGrpSpPr>
          <p:cNvPr id="347" name="Shape 347"/>
          <p:cNvGrpSpPr/>
          <p:nvPr/>
        </p:nvGrpSpPr>
        <p:grpSpPr>
          <a:xfrm>
            <a:off x="790189" y="778014"/>
            <a:ext cx="312073" cy="312073"/>
            <a:chOff x="1922075" y="1629000"/>
            <a:chExt cx="437200" cy="437200"/>
          </a:xfrm>
        </p:grpSpPr>
        <p:sp>
          <p:nvSpPr>
            <p:cNvPr id="348" name="Shape 348"/>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49" name="Shape 349"/>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790200" y="1538075"/>
            <a:ext cx="3775200" cy="276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600">
                <a:solidFill>
                  <a:srgbClr val="434343"/>
                </a:solidFill>
                <a:latin typeface="Bitter"/>
                <a:ea typeface="Bitter"/>
                <a:cs typeface="Bitter"/>
                <a:sym typeface="Bitter"/>
              </a:rPr>
              <a:t>What books or stories might you compare this to?</a:t>
            </a:r>
          </a:p>
          <a:p>
            <a:pPr marL="0" marR="0" lvl="0" indent="0" algn="l" rtl="0">
              <a:lnSpc>
                <a:spcPct val="100000"/>
              </a:lnSpc>
              <a:spcBef>
                <a:spcPts val="0"/>
              </a:spcBef>
              <a:spcAft>
                <a:spcPts val="0"/>
              </a:spcAft>
              <a:buClr>
                <a:srgbClr val="D9D9D9"/>
              </a:buClr>
              <a:buSzPct val="25000"/>
              <a:buFont typeface="Bitter"/>
              <a:buNone/>
            </a:pPr>
            <a:endParaRPr sz="16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sz="16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sz="16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sz="16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r>
              <a:rPr lang="en" sz="1600">
                <a:solidFill>
                  <a:srgbClr val="434343"/>
                </a:solidFill>
                <a:latin typeface="Bitter"/>
                <a:ea typeface="Bitter"/>
                <a:cs typeface="Bitter"/>
                <a:sym typeface="Bitter"/>
              </a:rPr>
              <a:t>What is the most interesting or important connection that comes to mind?</a:t>
            </a:r>
          </a:p>
        </p:txBody>
      </p:sp>
      <p:sp>
        <p:nvSpPr>
          <p:cNvPr id="364" name="Shape 364"/>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lvl="0" rtl="0">
              <a:spcBef>
                <a:spcPts val="0"/>
              </a:spcBef>
              <a:buClr>
                <a:srgbClr val="999999"/>
              </a:buClr>
              <a:buSzPct val="25000"/>
              <a:buFont typeface="Arvo"/>
              <a:buNone/>
            </a:pPr>
            <a:r>
              <a:rPr lang="en" sz="1800" b="1" dirty="0">
                <a:solidFill>
                  <a:schemeClr val="tx1"/>
                </a:solidFill>
                <a:latin typeface="Arvo"/>
                <a:ea typeface="Arvo"/>
                <a:cs typeface="Arvo"/>
                <a:sym typeface="Arvo"/>
              </a:rPr>
              <a:t>Literature Circle Roles </a:t>
            </a:r>
            <a:r>
              <a:rPr lang="en" sz="1800" b="1" dirty="0" smtClean="0">
                <a:solidFill>
                  <a:schemeClr val="tx1"/>
                </a:solidFill>
                <a:latin typeface="Arvo"/>
                <a:ea typeface="Arvo"/>
                <a:cs typeface="Arvo"/>
                <a:sym typeface="Arvo"/>
              </a:rPr>
              <a:t>– Connector</a:t>
            </a:r>
            <a:br>
              <a:rPr lang="en" sz="1800" b="1" dirty="0" smtClean="0">
                <a:solidFill>
                  <a:schemeClr val="tx1"/>
                </a:solidFill>
                <a:latin typeface="Arvo"/>
                <a:ea typeface="Arvo"/>
                <a:cs typeface="Arvo"/>
                <a:sym typeface="Arvo"/>
              </a:rPr>
            </a:br>
            <a:r>
              <a:rPr lang="en" sz="1800" b="1" dirty="0" smtClean="0">
                <a:solidFill>
                  <a:schemeClr val="tx1"/>
                </a:solidFill>
                <a:latin typeface="Arvo"/>
                <a:ea typeface="Arvo"/>
                <a:cs typeface="Arvo"/>
                <a:sym typeface="Arvo"/>
              </a:rPr>
              <a:t>(make a minumum of 2 connections and create the questions to ask that go with the connections)</a:t>
            </a:r>
            <a:endParaRPr lang="en" sz="1800" b="1" dirty="0">
              <a:solidFill>
                <a:schemeClr val="tx1"/>
              </a:solidFill>
              <a:latin typeface="Arvo"/>
              <a:ea typeface="Arvo"/>
              <a:cs typeface="Arvo"/>
              <a:sym typeface="Arvo"/>
            </a:endParaRPr>
          </a:p>
        </p:txBody>
      </p:sp>
      <p:sp>
        <p:nvSpPr>
          <p:cNvPr id="365" name="Shape 365"/>
          <p:cNvSpPr txBox="1">
            <a:spLocks noGrp="1"/>
          </p:cNvSpPr>
          <p:nvPr>
            <p:ph type="body" idx="2"/>
          </p:nvPr>
        </p:nvSpPr>
        <p:spPr>
          <a:xfrm>
            <a:off x="4565400" y="1538075"/>
            <a:ext cx="4081200" cy="2762700"/>
          </a:xfrm>
          <a:prstGeom prst="rect">
            <a:avLst/>
          </a:prstGeom>
          <a:noFill/>
          <a:ln>
            <a:noFill/>
          </a:ln>
        </p:spPr>
        <p:txBody>
          <a:bodyPr lIns="91425" tIns="91425" rIns="91425" bIns="91425" anchor="t" anchorCtr="0">
            <a:noAutofit/>
          </a:bodyPr>
          <a:lstStyle/>
          <a:p>
            <a:pPr marR="0" lvl="0" indent="0" algn="l" rtl="0">
              <a:lnSpc>
                <a:spcPct val="100000"/>
              </a:lnSpc>
              <a:spcBef>
                <a:spcPts val="0"/>
              </a:spcBef>
              <a:spcAft>
                <a:spcPts val="0"/>
              </a:spcAft>
              <a:buNone/>
            </a:pPr>
            <a:r>
              <a:rPr lang="en" sz="1200">
                <a:solidFill>
                  <a:srgbClr val="434343"/>
                </a:solidFill>
                <a:latin typeface="Bitter"/>
                <a:ea typeface="Bitter"/>
                <a:cs typeface="Bitter"/>
                <a:sym typeface="Bitter"/>
              </a:rPr>
              <a:t>In </a:t>
            </a:r>
            <a:r>
              <a:rPr lang="en" sz="1200" i="1">
                <a:solidFill>
                  <a:srgbClr val="434343"/>
                </a:solidFill>
                <a:latin typeface="Bitter"/>
                <a:ea typeface="Bitter"/>
                <a:cs typeface="Bitter"/>
                <a:sym typeface="Bitter"/>
              </a:rPr>
              <a:t>Dracula</a:t>
            </a:r>
            <a:r>
              <a:rPr lang="en" sz="1200">
                <a:solidFill>
                  <a:srgbClr val="434343"/>
                </a:solidFill>
                <a:latin typeface="Bitter"/>
                <a:ea typeface="Bitter"/>
                <a:cs typeface="Bitter"/>
                <a:sym typeface="Bitter"/>
              </a:rPr>
              <a:t> by Bram Stoker, he mentions, “I was not able to light on any map or work giving the exact locality of the Castle Dracula…” (pg. 2) This reminded me of the movie </a:t>
            </a:r>
            <a:r>
              <a:rPr lang="en" sz="1200" i="1">
                <a:solidFill>
                  <a:srgbClr val="434343"/>
                </a:solidFill>
                <a:latin typeface="Bitter"/>
                <a:ea typeface="Bitter"/>
                <a:cs typeface="Bitter"/>
                <a:sym typeface="Bitter"/>
              </a:rPr>
              <a:t>Journey to the Center of the Earth</a:t>
            </a:r>
            <a:r>
              <a:rPr lang="en" sz="1200">
                <a:solidFill>
                  <a:srgbClr val="434343"/>
                </a:solidFill>
                <a:latin typeface="Bitter"/>
                <a:ea typeface="Bitter"/>
                <a:cs typeface="Bitter"/>
                <a:sym typeface="Bitter"/>
              </a:rPr>
              <a:t> when they had the name of an island where the protagonist was but they couldn’t find it on a map.</a:t>
            </a:r>
          </a:p>
          <a:p>
            <a:pPr marR="0" lvl="0" indent="0" algn="l" rtl="0">
              <a:lnSpc>
                <a:spcPct val="100000"/>
              </a:lnSpc>
              <a:spcBef>
                <a:spcPts val="0"/>
              </a:spcBef>
              <a:spcAft>
                <a:spcPts val="0"/>
              </a:spcAft>
              <a:buNone/>
            </a:pPr>
            <a:endParaRPr sz="12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r>
              <a:rPr lang="en" sz="1200">
                <a:solidFill>
                  <a:srgbClr val="434343"/>
                </a:solidFill>
                <a:latin typeface="Bitter"/>
                <a:ea typeface="Bitter"/>
                <a:cs typeface="Bitter"/>
                <a:sym typeface="Bitter"/>
              </a:rPr>
              <a:t>On page 5 the author mentions how during the 17th century, 13,000 people died because of war and disease. This reminded me of how the Black Plague killed over ⅓ of Europe’s population during the 16th century and how the hundred-year war also took many lives during this time.</a:t>
            </a:r>
          </a:p>
        </p:txBody>
      </p:sp>
      <p:grpSp>
        <p:nvGrpSpPr>
          <p:cNvPr id="366" name="Shape 366"/>
          <p:cNvGrpSpPr/>
          <p:nvPr/>
        </p:nvGrpSpPr>
        <p:grpSpPr>
          <a:xfrm>
            <a:off x="790189" y="778014"/>
            <a:ext cx="312073" cy="312073"/>
            <a:chOff x="1922075" y="1629000"/>
            <a:chExt cx="437200" cy="437200"/>
          </a:xfrm>
        </p:grpSpPr>
        <p:sp>
          <p:nvSpPr>
            <p:cNvPr id="367" name="Shape 367"/>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68" name="Shape 368"/>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Shape 373"/>
          <p:cNvSpPr txBox="1">
            <a:spLocks noGrp="1"/>
          </p:cNvSpPr>
          <p:nvPr>
            <p:ph type="body" idx="1"/>
          </p:nvPr>
        </p:nvSpPr>
        <p:spPr>
          <a:xfrm>
            <a:off x="702675" y="1326900"/>
            <a:ext cx="3862800" cy="276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“Joe’s station and influence were something feebler (if possible) when there was company than when there was none. But he always aided and comforted me when he could, in some way of his own, and he always did so at dinner-time by giving me gravy, if there were any.” Ch 4. Pg 19 </a:t>
            </a:r>
            <a:r>
              <a:rPr lang="en" sz="1200" i="1">
                <a:solidFill>
                  <a:srgbClr val="434343"/>
                </a:solidFill>
                <a:latin typeface="Bitter"/>
                <a:ea typeface="Bitter"/>
                <a:cs typeface="Bitter"/>
                <a:sym typeface="Bitter"/>
              </a:rPr>
              <a:t>Great Expectations </a:t>
            </a:r>
            <a:r>
              <a:rPr lang="en" sz="1200">
                <a:solidFill>
                  <a:srgbClr val="434343"/>
                </a:solidFill>
                <a:latin typeface="Bitter"/>
                <a:ea typeface="Bitter"/>
                <a:cs typeface="Bitter"/>
                <a:sym typeface="Bitter"/>
              </a:rPr>
              <a:t>by Charles Dickens</a:t>
            </a:r>
          </a:p>
          <a:p>
            <a:pPr marL="0" marR="0" lvl="0" indent="0" algn="l" rtl="0">
              <a:lnSpc>
                <a:spcPct val="100000"/>
              </a:lnSpc>
              <a:spcBef>
                <a:spcPts val="0"/>
              </a:spcBef>
              <a:spcAft>
                <a:spcPts val="0"/>
              </a:spcAft>
              <a:buClr>
                <a:srgbClr val="D9D9D9"/>
              </a:buClr>
              <a:buSzPct val="25000"/>
              <a:buFont typeface="Bitter"/>
              <a:buNone/>
            </a:pPr>
            <a:endParaRPr sz="120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r>
              <a:rPr lang="en" sz="1200">
                <a:solidFill>
                  <a:srgbClr val="434343"/>
                </a:solidFill>
                <a:latin typeface="Bitter"/>
                <a:ea typeface="Bitter"/>
                <a:cs typeface="Bitter"/>
                <a:sym typeface="Bitter"/>
              </a:rPr>
              <a:t>“When the Count saw my face, his eyes blazed with a sort of demonaic fury, and he suddenly made a grab at my throat. I drew away, and his hand touched the string of beads which held the crucifix. It made an instant change in him, for the fury passed so quickly that I could hardly believe that it was ever there.” Ch. 2, pg 28 </a:t>
            </a:r>
            <a:r>
              <a:rPr lang="en" sz="1200" i="1">
                <a:solidFill>
                  <a:srgbClr val="434343"/>
                </a:solidFill>
                <a:latin typeface="Bitter"/>
                <a:ea typeface="Bitter"/>
                <a:cs typeface="Bitter"/>
                <a:sym typeface="Bitter"/>
              </a:rPr>
              <a:t>Dracula </a:t>
            </a:r>
            <a:r>
              <a:rPr lang="en" sz="1200">
                <a:solidFill>
                  <a:srgbClr val="434343"/>
                </a:solidFill>
                <a:latin typeface="Bitter"/>
                <a:ea typeface="Bitter"/>
                <a:cs typeface="Bitter"/>
                <a:sym typeface="Bitter"/>
              </a:rPr>
              <a:t>by Bram Stoker</a:t>
            </a:r>
          </a:p>
        </p:txBody>
      </p:sp>
      <p:sp>
        <p:nvSpPr>
          <p:cNvPr id="374" name="Shape 374"/>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lvl="0" rtl="0">
              <a:spcBef>
                <a:spcPts val="0"/>
              </a:spcBef>
              <a:buClr>
                <a:srgbClr val="999999"/>
              </a:buClr>
              <a:buSzPct val="25000"/>
              <a:buFont typeface="Arvo"/>
              <a:buNone/>
            </a:pPr>
            <a:r>
              <a:rPr lang="en" sz="1800" b="1" dirty="0">
                <a:solidFill>
                  <a:schemeClr val="tx1"/>
                </a:solidFill>
                <a:latin typeface="Arvo"/>
                <a:ea typeface="Arvo"/>
                <a:cs typeface="Arvo"/>
                <a:sym typeface="Arvo"/>
              </a:rPr>
              <a:t>Literature Circle Roles </a:t>
            </a:r>
            <a:r>
              <a:rPr lang="en" sz="1800" b="1" dirty="0" smtClean="0">
                <a:solidFill>
                  <a:schemeClr val="tx1"/>
                </a:solidFill>
                <a:latin typeface="Arvo"/>
                <a:ea typeface="Arvo"/>
                <a:cs typeface="Arvo"/>
                <a:sym typeface="Arvo"/>
              </a:rPr>
              <a:t>– Illuminator</a:t>
            </a:r>
            <a:br>
              <a:rPr lang="en" sz="1800" b="1" dirty="0" smtClean="0">
                <a:solidFill>
                  <a:schemeClr val="tx1"/>
                </a:solidFill>
                <a:latin typeface="Arvo"/>
                <a:ea typeface="Arvo"/>
                <a:cs typeface="Arvo"/>
                <a:sym typeface="Arvo"/>
              </a:rPr>
            </a:br>
            <a:r>
              <a:rPr lang="en" sz="1800" b="1" dirty="0" smtClean="0">
                <a:solidFill>
                  <a:schemeClr val="tx1"/>
                </a:solidFill>
                <a:latin typeface="Arvo"/>
                <a:ea typeface="Arvo"/>
                <a:cs typeface="Arvo"/>
                <a:sym typeface="Arvo"/>
              </a:rPr>
              <a:t>(pick a minimum of 2 passages to discuss)</a:t>
            </a:r>
            <a:endParaRPr lang="en" sz="1800" b="1" dirty="0">
              <a:solidFill>
                <a:schemeClr val="tx1"/>
              </a:solidFill>
              <a:latin typeface="Arvo"/>
              <a:ea typeface="Arvo"/>
              <a:cs typeface="Arvo"/>
              <a:sym typeface="Arvo"/>
            </a:endParaRPr>
          </a:p>
        </p:txBody>
      </p:sp>
      <p:sp>
        <p:nvSpPr>
          <p:cNvPr id="375" name="Shape 375"/>
          <p:cNvSpPr txBox="1">
            <a:spLocks noGrp="1"/>
          </p:cNvSpPr>
          <p:nvPr>
            <p:ph type="body" idx="2"/>
          </p:nvPr>
        </p:nvSpPr>
        <p:spPr>
          <a:xfrm>
            <a:off x="4736600" y="1455475"/>
            <a:ext cx="3946800" cy="2845200"/>
          </a:xfrm>
          <a:prstGeom prst="rect">
            <a:avLst/>
          </a:prstGeom>
          <a:noFill/>
          <a:ln>
            <a:noFill/>
          </a:ln>
        </p:spPr>
        <p:txBody>
          <a:bodyPr lIns="91425" tIns="91425" rIns="91425" bIns="91425" anchor="t" anchorCtr="0">
            <a:noAutofit/>
          </a:bodyPr>
          <a:lstStyle/>
          <a:p>
            <a:pPr marR="0" lvl="0" indent="0" algn="l" rtl="0">
              <a:lnSpc>
                <a:spcPct val="100000"/>
              </a:lnSpc>
              <a:spcBef>
                <a:spcPts val="0"/>
              </a:spcBef>
              <a:spcAft>
                <a:spcPts val="0"/>
              </a:spcAft>
              <a:buNone/>
            </a:pPr>
            <a:r>
              <a:rPr lang="en" sz="1200">
                <a:solidFill>
                  <a:srgbClr val="434343"/>
                </a:solidFill>
                <a:latin typeface="Bitter"/>
                <a:ea typeface="Bitter"/>
                <a:cs typeface="Bitter"/>
                <a:sym typeface="Bitter"/>
              </a:rPr>
              <a:t>There is an evident bond between Joe and narrator, Pip.  As such here and the repetition of action by Joe to comfort Pip after the continuous onslaught of indirect and direct insults to Pip by the company at dinner. It was funny to me to see Joe keep trying, heh.</a:t>
            </a:r>
          </a:p>
          <a:p>
            <a:pPr marR="0" lvl="0" indent="0" algn="l" rtl="0">
              <a:lnSpc>
                <a:spcPct val="100000"/>
              </a:lnSpc>
              <a:spcBef>
                <a:spcPts val="0"/>
              </a:spcBef>
              <a:spcAft>
                <a:spcPts val="0"/>
              </a:spcAft>
              <a:buNone/>
            </a:pPr>
            <a:endParaRPr sz="12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endParaRPr sz="12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r>
              <a:rPr lang="en" sz="1200">
                <a:solidFill>
                  <a:srgbClr val="434343"/>
                </a:solidFill>
                <a:latin typeface="Bitter"/>
                <a:ea typeface="Bitter"/>
                <a:cs typeface="Bitter"/>
                <a:sym typeface="Bitter"/>
              </a:rPr>
              <a:t>This quote is about when Jonathan cut himself and Dracula tried to attack him and drink his blood. The crucifix, given to him by an old woman in town saved his life. This quote is important because it highlights the theme of “Good vs. Evil.” The crucifix (good) overpowers Dracula (evil). This could also foreshadow the ending of the book with good eventually beating evil. </a:t>
            </a:r>
          </a:p>
        </p:txBody>
      </p:sp>
      <p:grpSp>
        <p:nvGrpSpPr>
          <p:cNvPr id="376" name="Shape 376"/>
          <p:cNvGrpSpPr/>
          <p:nvPr/>
        </p:nvGrpSpPr>
        <p:grpSpPr>
          <a:xfrm>
            <a:off x="790189" y="778014"/>
            <a:ext cx="312073" cy="312073"/>
            <a:chOff x="1922075" y="1629000"/>
            <a:chExt cx="437200" cy="437200"/>
          </a:xfrm>
        </p:grpSpPr>
        <p:sp>
          <p:nvSpPr>
            <p:cNvPr id="377" name="Shape 377"/>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78" name="Shape 378"/>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888075" y="1538075"/>
            <a:ext cx="3677400" cy="276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D9D9D9"/>
              </a:buClr>
              <a:buSzPct val="25000"/>
              <a:buFont typeface="Bitter"/>
              <a:buNone/>
            </a:pPr>
            <a:r>
              <a:rPr lang="en" dirty="0">
                <a:solidFill>
                  <a:srgbClr val="434343"/>
                </a:solidFill>
                <a:latin typeface="Bitter"/>
                <a:ea typeface="Bitter"/>
                <a:cs typeface="Bitter"/>
                <a:sym typeface="Bitter"/>
              </a:rPr>
              <a:t>“Partickler” Ch. 1, pg. 6, 3rd paragraph </a:t>
            </a:r>
            <a:r>
              <a:rPr lang="en" i="1" dirty="0">
                <a:solidFill>
                  <a:srgbClr val="434343"/>
                </a:solidFill>
                <a:latin typeface="Bitter"/>
                <a:ea typeface="Bitter"/>
                <a:cs typeface="Bitter"/>
                <a:sym typeface="Bitter"/>
              </a:rPr>
              <a:t>Great Expectations</a:t>
            </a:r>
          </a:p>
          <a:p>
            <a:pPr marL="0" marR="0" lvl="0" indent="0" algn="l" rtl="0">
              <a:lnSpc>
                <a:spcPct val="100000"/>
              </a:lnSpc>
              <a:spcBef>
                <a:spcPts val="0"/>
              </a:spcBef>
              <a:spcAft>
                <a:spcPts val="0"/>
              </a:spcAft>
              <a:buClr>
                <a:srgbClr val="D9D9D9"/>
              </a:buClr>
              <a:buSzPct val="25000"/>
              <a:buFont typeface="Bitter"/>
              <a:buNone/>
            </a:pPr>
            <a:endParaRPr i="1"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i="1"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i="1"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r>
              <a:rPr lang="en" dirty="0">
                <a:solidFill>
                  <a:srgbClr val="434343"/>
                </a:solidFill>
                <a:latin typeface="Bitter"/>
                <a:ea typeface="Bitter"/>
                <a:cs typeface="Bitter"/>
                <a:sym typeface="Bitter"/>
              </a:rPr>
              <a:t>Scrupulous - pg. 5 paragraph 1</a:t>
            </a:r>
          </a:p>
          <a:p>
            <a:pPr marL="0" marR="0" lvl="0" indent="0" algn="l" rtl="0">
              <a:lnSpc>
                <a:spcPct val="100000"/>
              </a:lnSpc>
              <a:spcBef>
                <a:spcPts val="0"/>
              </a:spcBef>
              <a:spcAft>
                <a:spcPts val="0"/>
              </a:spcAft>
              <a:buClr>
                <a:srgbClr val="D9D9D9"/>
              </a:buClr>
              <a:buSzPct val="25000"/>
              <a:buFont typeface="Bitter"/>
              <a:buNone/>
            </a:pPr>
            <a:endParaRPr i="1"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i="1"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i="1" dirty="0">
              <a:solidFill>
                <a:srgbClr val="434343"/>
              </a:solidFill>
              <a:latin typeface="Bitter"/>
              <a:ea typeface="Bitter"/>
              <a:cs typeface="Bitter"/>
              <a:sym typeface="Bitter"/>
            </a:endParaRPr>
          </a:p>
          <a:p>
            <a:pPr marL="0" marR="0" lvl="0" indent="0" algn="l" rtl="0">
              <a:lnSpc>
                <a:spcPct val="100000"/>
              </a:lnSpc>
              <a:spcBef>
                <a:spcPts val="0"/>
              </a:spcBef>
              <a:spcAft>
                <a:spcPts val="0"/>
              </a:spcAft>
              <a:buClr>
                <a:srgbClr val="D9D9D9"/>
              </a:buClr>
              <a:buSzPct val="25000"/>
              <a:buFont typeface="Bitter"/>
              <a:buNone/>
            </a:pPr>
            <a:endParaRPr dirty="0">
              <a:solidFill>
                <a:srgbClr val="434343"/>
              </a:solidFill>
              <a:latin typeface="Bitter"/>
              <a:ea typeface="Bitter"/>
              <a:cs typeface="Bitter"/>
              <a:sym typeface="Bitter"/>
            </a:endParaRPr>
          </a:p>
        </p:txBody>
      </p:sp>
      <p:sp>
        <p:nvSpPr>
          <p:cNvPr id="384" name="Shape 384"/>
          <p:cNvSpPr txBox="1">
            <a:spLocks noGrp="1"/>
          </p:cNvSpPr>
          <p:nvPr>
            <p:ph type="title"/>
          </p:nvPr>
        </p:nvSpPr>
        <p:spPr>
          <a:xfrm>
            <a:off x="1379650" y="530100"/>
            <a:ext cx="6725400" cy="796800"/>
          </a:xfrm>
          <a:prstGeom prst="rect">
            <a:avLst/>
          </a:prstGeom>
          <a:noFill/>
          <a:ln>
            <a:noFill/>
          </a:ln>
        </p:spPr>
        <p:txBody>
          <a:bodyPr lIns="91425" tIns="91425" rIns="91425" bIns="91425" anchor="ctr" anchorCtr="0">
            <a:noAutofit/>
          </a:bodyPr>
          <a:lstStyle/>
          <a:p>
            <a:pPr lvl="0" rtl="0">
              <a:spcBef>
                <a:spcPts val="0"/>
              </a:spcBef>
              <a:buClr>
                <a:srgbClr val="999999"/>
              </a:buClr>
              <a:buSzPct val="25000"/>
              <a:buFont typeface="Arvo"/>
              <a:buNone/>
            </a:pPr>
            <a:r>
              <a:rPr lang="en" sz="1800" b="1" dirty="0">
                <a:solidFill>
                  <a:schemeClr val="tx1"/>
                </a:solidFill>
                <a:latin typeface="Arvo"/>
                <a:ea typeface="Arvo"/>
                <a:cs typeface="Arvo"/>
                <a:sym typeface="Arvo"/>
              </a:rPr>
              <a:t>Literature Circle Roles - Word </a:t>
            </a:r>
            <a:r>
              <a:rPr lang="en" sz="1800" b="1" dirty="0" smtClean="0">
                <a:solidFill>
                  <a:schemeClr val="tx1"/>
                </a:solidFill>
                <a:latin typeface="Arvo"/>
                <a:ea typeface="Arvo"/>
                <a:cs typeface="Arvo"/>
                <a:sym typeface="Arvo"/>
              </a:rPr>
              <a:t>Watcher</a:t>
            </a:r>
            <a:br>
              <a:rPr lang="en" sz="1800" b="1" dirty="0" smtClean="0">
                <a:solidFill>
                  <a:schemeClr val="tx1"/>
                </a:solidFill>
                <a:latin typeface="Arvo"/>
                <a:ea typeface="Arvo"/>
                <a:cs typeface="Arvo"/>
                <a:sym typeface="Arvo"/>
              </a:rPr>
            </a:br>
            <a:r>
              <a:rPr lang="en" sz="1800" b="1" dirty="0" smtClean="0">
                <a:solidFill>
                  <a:schemeClr val="tx1"/>
                </a:solidFill>
                <a:latin typeface="Arvo"/>
                <a:ea typeface="Arvo"/>
                <a:cs typeface="Arvo"/>
                <a:sym typeface="Arvo"/>
              </a:rPr>
              <a:t>(pick a minimum of 3 words to discuss)</a:t>
            </a:r>
            <a:endParaRPr lang="en" sz="1800" b="1" dirty="0">
              <a:solidFill>
                <a:schemeClr val="tx1"/>
              </a:solidFill>
              <a:latin typeface="Arvo"/>
              <a:ea typeface="Arvo"/>
              <a:cs typeface="Arvo"/>
              <a:sym typeface="Arvo"/>
            </a:endParaRPr>
          </a:p>
        </p:txBody>
      </p:sp>
      <p:sp>
        <p:nvSpPr>
          <p:cNvPr id="385" name="Shape 385"/>
          <p:cNvSpPr txBox="1">
            <a:spLocks noGrp="1"/>
          </p:cNvSpPr>
          <p:nvPr>
            <p:ph type="body" idx="2"/>
          </p:nvPr>
        </p:nvSpPr>
        <p:spPr>
          <a:xfrm>
            <a:off x="4403425" y="1538075"/>
            <a:ext cx="4045800" cy="2762700"/>
          </a:xfrm>
          <a:prstGeom prst="rect">
            <a:avLst/>
          </a:prstGeom>
          <a:noFill/>
          <a:ln>
            <a:noFill/>
          </a:ln>
        </p:spPr>
        <p:txBody>
          <a:bodyPr lIns="91425" tIns="91425" rIns="91425" bIns="91425" anchor="t" anchorCtr="0">
            <a:noAutofit/>
          </a:bodyPr>
          <a:lstStyle/>
          <a:p>
            <a:pPr marR="0" lvl="0" indent="0" algn="l" rtl="0">
              <a:lnSpc>
                <a:spcPct val="100000"/>
              </a:lnSpc>
              <a:spcBef>
                <a:spcPts val="0"/>
              </a:spcBef>
              <a:spcAft>
                <a:spcPts val="0"/>
              </a:spcAft>
              <a:buNone/>
            </a:pPr>
            <a:r>
              <a:rPr lang="en" sz="1200">
                <a:solidFill>
                  <a:srgbClr val="434343"/>
                </a:solidFill>
                <a:latin typeface="Bitter"/>
                <a:ea typeface="Bitter"/>
                <a:cs typeface="Bitter"/>
                <a:sym typeface="Bitter"/>
              </a:rPr>
              <a:t>This word is interesting because it used in a dialect. The word is actually “particular” but the author writes the word the way the common-person would pronounce, a little cruder.</a:t>
            </a:r>
          </a:p>
          <a:p>
            <a:pPr marR="0" lvl="0" indent="0" algn="l" rtl="0">
              <a:lnSpc>
                <a:spcPct val="100000"/>
              </a:lnSpc>
              <a:spcBef>
                <a:spcPts val="0"/>
              </a:spcBef>
              <a:spcAft>
                <a:spcPts val="0"/>
              </a:spcAft>
              <a:buNone/>
            </a:pPr>
            <a:endParaRPr sz="12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endParaRPr sz="1200">
              <a:solidFill>
                <a:srgbClr val="434343"/>
              </a:solidFill>
              <a:latin typeface="Bitter"/>
              <a:ea typeface="Bitter"/>
              <a:cs typeface="Bitter"/>
              <a:sym typeface="Bitter"/>
            </a:endParaRPr>
          </a:p>
          <a:p>
            <a:pPr marR="0" lvl="0" indent="0" algn="l" rtl="0">
              <a:lnSpc>
                <a:spcPct val="100000"/>
              </a:lnSpc>
              <a:spcBef>
                <a:spcPts val="0"/>
              </a:spcBef>
              <a:spcAft>
                <a:spcPts val="0"/>
              </a:spcAft>
              <a:buNone/>
            </a:pPr>
            <a:r>
              <a:rPr lang="en" sz="1200">
                <a:solidFill>
                  <a:srgbClr val="434343"/>
                </a:solidFill>
                <a:latin typeface="Bitter"/>
                <a:ea typeface="Bitter"/>
                <a:cs typeface="Bitter"/>
                <a:sym typeface="Bitter"/>
              </a:rPr>
              <a:t>Definition: having ethical or moral principles. I found the definition of this word because it was describing how he wants his daughters to go about life and dating/marriage. This seems to be an important part of this book.</a:t>
            </a:r>
          </a:p>
        </p:txBody>
      </p:sp>
      <p:grpSp>
        <p:nvGrpSpPr>
          <p:cNvPr id="386" name="Shape 386"/>
          <p:cNvGrpSpPr/>
          <p:nvPr/>
        </p:nvGrpSpPr>
        <p:grpSpPr>
          <a:xfrm>
            <a:off x="790189" y="778014"/>
            <a:ext cx="312073" cy="312073"/>
            <a:chOff x="1922075" y="1629000"/>
            <a:chExt cx="437200" cy="437200"/>
          </a:xfrm>
        </p:grpSpPr>
        <p:sp>
          <p:nvSpPr>
            <p:cNvPr id="387" name="Shape 387"/>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88" name="Shape 388"/>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body" idx="1"/>
          </p:nvPr>
        </p:nvSpPr>
        <p:spPr>
          <a:xfrm>
            <a:off x="4794500" y="1538075"/>
            <a:ext cx="3566400" cy="2762700"/>
          </a:xfrm>
          <a:prstGeom prst="rect">
            <a:avLst/>
          </a:prstGeom>
          <a:noFill/>
          <a:ln>
            <a:noFill/>
          </a:ln>
        </p:spPr>
        <p:txBody>
          <a:bodyPr lIns="91425" tIns="91425" rIns="91425" bIns="91425" anchor="t" anchorCtr="0">
            <a:noAutofit/>
          </a:bodyPr>
          <a:lstStyle/>
          <a:p>
            <a:pPr marL="0" marR="0" lvl="0" indent="-69850" algn="l" rtl="0">
              <a:lnSpc>
                <a:spcPct val="100000"/>
              </a:lnSpc>
              <a:spcBef>
                <a:spcPts val="0"/>
              </a:spcBef>
              <a:spcAft>
                <a:spcPts val="0"/>
              </a:spcAft>
              <a:buClr>
                <a:schemeClr val="dk1"/>
              </a:buClr>
              <a:buSzPct val="78571"/>
              <a:buFont typeface="Arial"/>
              <a:buNone/>
            </a:pPr>
            <a:r>
              <a:rPr lang="en" dirty="0">
                <a:solidFill>
                  <a:srgbClr val="434343"/>
                </a:solidFill>
                <a:latin typeface="Bitter"/>
                <a:ea typeface="Bitter"/>
                <a:cs typeface="Bitter"/>
                <a:sym typeface="Bitter"/>
              </a:rPr>
              <a:t>“Jonathan is outside of Dracula’s castle when he is welcomed by the Count himself. Count is a tall, clean-shaven, old man with a white mustache. He has ice cold, strong hands, pointed ears, sharp teeth, and pale skin…” </a:t>
            </a:r>
          </a:p>
          <a:p>
            <a:pPr marL="0" marR="0" lvl="0" indent="0" algn="l" rtl="0">
              <a:lnSpc>
                <a:spcPct val="100000"/>
              </a:lnSpc>
              <a:spcBef>
                <a:spcPts val="0"/>
              </a:spcBef>
              <a:spcAft>
                <a:spcPts val="0"/>
              </a:spcAft>
              <a:buClr>
                <a:srgbClr val="D9D9D9"/>
              </a:buClr>
              <a:buSzPct val="25000"/>
              <a:buFont typeface="Bitter"/>
              <a:buNone/>
            </a:pPr>
            <a:endParaRPr dirty="0">
              <a:solidFill>
                <a:srgbClr val="434343"/>
              </a:solidFill>
              <a:latin typeface="Bitter"/>
              <a:ea typeface="Bitter"/>
              <a:cs typeface="Bitter"/>
              <a:sym typeface="Bitter"/>
            </a:endParaRPr>
          </a:p>
        </p:txBody>
      </p:sp>
      <p:sp>
        <p:nvSpPr>
          <p:cNvPr id="394" name="Shape 394"/>
          <p:cNvSpPr txBox="1">
            <a:spLocks noGrp="1"/>
          </p:cNvSpPr>
          <p:nvPr>
            <p:ph type="title"/>
          </p:nvPr>
        </p:nvSpPr>
        <p:spPr>
          <a:xfrm>
            <a:off x="1379650" y="530099"/>
            <a:ext cx="6725400" cy="1007975"/>
          </a:xfrm>
          <a:prstGeom prst="rect">
            <a:avLst/>
          </a:prstGeom>
          <a:noFill/>
          <a:ln>
            <a:noFill/>
          </a:ln>
        </p:spPr>
        <p:txBody>
          <a:bodyPr lIns="91425" tIns="91425" rIns="91425" bIns="91425" anchor="ctr" anchorCtr="0">
            <a:noAutofit/>
          </a:bodyPr>
          <a:lstStyle/>
          <a:p>
            <a:pPr lvl="0" rtl="0">
              <a:spcBef>
                <a:spcPts val="0"/>
              </a:spcBef>
              <a:buClr>
                <a:srgbClr val="999999"/>
              </a:buClr>
              <a:buSzPct val="25000"/>
              <a:buFont typeface="Arvo"/>
              <a:buNone/>
            </a:pPr>
            <a:r>
              <a:rPr lang="en" sz="1800" b="1" dirty="0">
                <a:solidFill>
                  <a:schemeClr val="tx1"/>
                </a:solidFill>
                <a:latin typeface="Arvo"/>
                <a:ea typeface="Arvo"/>
                <a:cs typeface="Arvo"/>
                <a:sym typeface="Arvo"/>
              </a:rPr>
              <a:t>Literature Circle Roles </a:t>
            </a:r>
            <a:r>
              <a:rPr lang="en" sz="1800" b="1" dirty="0" smtClean="0">
                <a:solidFill>
                  <a:schemeClr val="tx1"/>
                </a:solidFill>
                <a:latin typeface="Arvo"/>
                <a:ea typeface="Arvo"/>
                <a:cs typeface="Arvo"/>
                <a:sym typeface="Arvo"/>
              </a:rPr>
              <a:t>– Illustrator</a:t>
            </a:r>
            <a:br>
              <a:rPr lang="en" sz="1800" b="1" dirty="0" smtClean="0">
                <a:solidFill>
                  <a:schemeClr val="tx1"/>
                </a:solidFill>
                <a:latin typeface="Arvo"/>
                <a:ea typeface="Arvo"/>
                <a:cs typeface="Arvo"/>
                <a:sym typeface="Arvo"/>
              </a:rPr>
            </a:br>
            <a:r>
              <a:rPr lang="en" sz="1800" b="1" dirty="0" smtClean="0">
                <a:solidFill>
                  <a:schemeClr val="tx1"/>
                </a:solidFill>
                <a:latin typeface="Arvo"/>
                <a:ea typeface="Arvo"/>
                <a:cs typeface="Arvo"/>
                <a:sym typeface="Arvo"/>
              </a:rPr>
              <a:t>(label your drawing and tell us why you picked that scene to illustrate.  Go into detail with your reasons why!) (Follow the instructions on the role sheet)</a:t>
            </a:r>
            <a:endParaRPr lang="en" sz="1800" b="1" dirty="0">
              <a:solidFill>
                <a:schemeClr val="tx1"/>
              </a:solidFill>
              <a:latin typeface="Arvo"/>
              <a:ea typeface="Arvo"/>
              <a:cs typeface="Arvo"/>
              <a:sym typeface="Arvo"/>
            </a:endParaRPr>
          </a:p>
        </p:txBody>
      </p:sp>
      <p:grpSp>
        <p:nvGrpSpPr>
          <p:cNvPr id="395" name="Shape 395"/>
          <p:cNvGrpSpPr/>
          <p:nvPr/>
        </p:nvGrpSpPr>
        <p:grpSpPr>
          <a:xfrm>
            <a:off x="790189" y="778014"/>
            <a:ext cx="312073" cy="312073"/>
            <a:chOff x="1922075" y="1629000"/>
            <a:chExt cx="437200" cy="437200"/>
          </a:xfrm>
        </p:grpSpPr>
        <p:sp>
          <p:nvSpPr>
            <p:cNvPr id="396" name="Shape 396"/>
            <p:cNvSpPr/>
            <p:nvPr/>
          </p:nvSpPr>
          <p:spPr>
            <a:xfrm>
              <a:off x="2208425" y="1629000"/>
              <a:ext cx="150850" cy="150850"/>
            </a:xfrm>
            <a:custGeom>
              <a:avLst/>
              <a:gdLst/>
              <a:ahLst/>
              <a:cxnLst/>
              <a:rect l="0" t="0" r="0" b="0"/>
              <a:pathLst>
                <a:path w="6034" h="6034" extrusionOk="0">
                  <a:moveTo>
                    <a:pt x="2004" y="1"/>
                  </a:moveTo>
                  <a:lnTo>
                    <a:pt x="1881" y="25"/>
                  </a:lnTo>
                  <a:lnTo>
                    <a:pt x="1784" y="50"/>
                  </a:lnTo>
                  <a:lnTo>
                    <a:pt x="1686" y="98"/>
                  </a:lnTo>
                  <a:lnTo>
                    <a:pt x="1588" y="172"/>
                  </a:lnTo>
                  <a:lnTo>
                    <a:pt x="1" y="1784"/>
                  </a:lnTo>
                  <a:lnTo>
                    <a:pt x="4251" y="6033"/>
                  </a:lnTo>
                  <a:lnTo>
                    <a:pt x="5862" y="4446"/>
                  </a:lnTo>
                  <a:lnTo>
                    <a:pt x="5936" y="4348"/>
                  </a:lnTo>
                  <a:lnTo>
                    <a:pt x="5985" y="4250"/>
                  </a:lnTo>
                  <a:lnTo>
                    <a:pt x="6009" y="4153"/>
                  </a:lnTo>
                  <a:lnTo>
                    <a:pt x="6033" y="4031"/>
                  </a:lnTo>
                  <a:lnTo>
                    <a:pt x="6009" y="3933"/>
                  </a:lnTo>
                  <a:lnTo>
                    <a:pt x="5985" y="3811"/>
                  </a:lnTo>
                  <a:lnTo>
                    <a:pt x="5936" y="3713"/>
                  </a:lnTo>
                  <a:lnTo>
                    <a:pt x="5862" y="3615"/>
                  </a:lnTo>
                  <a:lnTo>
                    <a:pt x="2419" y="172"/>
                  </a:lnTo>
                  <a:lnTo>
                    <a:pt x="2321" y="98"/>
                  </a:lnTo>
                  <a:lnTo>
                    <a:pt x="2223" y="50"/>
                  </a:lnTo>
                  <a:lnTo>
                    <a:pt x="2101" y="25"/>
                  </a:lnTo>
                  <a:lnTo>
                    <a:pt x="2004"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397" name="Shape 397"/>
            <p:cNvSpPr/>
            <p:nvPr/>
          </p:nvSpPr>
          <p:spPr>
            <a:xfrm>
              <a:off x="1922075" y="1686400"/>
              <a:ext cx="379800" cy="379800"/>
            </a:xfrm>
            <a:custGeom>
              <a:avLst/>
              <a:gdLst/>
              <a:ahLst/>
              <a:cxnLst/>
              <a:rect l="0" t="0" r="0" b="0"/>
              <a:pathLst>
                <a:path w="15192" h="15192" extrusionOk="0">
                  <a:moveTo>
                    <a:pt x="1100" y="10527"/>
                  </a:moveTo>
                  <a:lnTo>
                    <a:pt x="4665" y="14093"/>
                  </a:lnTo>
                  <a:lnTo>
                    <a:pt x="4616" y="14117"/>
                  </a:lnTo>
                  <a:lnTo>
                    <a:pt x="1979" y="14508"/>
                  </a:lnTo>
                  <a:lnTo>
                    <a:pt x="684" y="13213"/>
                  </a:lnTo>
                  <a:lnTo>
                    <a:pt x="1075" y="10576"/>
                  </a:lnTo>
                  <a:lnTo>
                    <a:pt x="1100" y="10527"/>
                  </a:lnTo>
                  <a:close/>
                  <a:moveTo>
                    <a:pt x="10918" y="1"/>
                  </a:moveTo>
                  <a:lnTo>
                    <a:pt x="758" y="10185"/>
                  </a:lnTo>
                  <a:lnTo>
                    <a:pt x="684" y="10258"/>
                  </a:lnTo>
                  <a:lnTo>
                    <a:pt x="636" y="10332"/>
                  </a:lnTo>
                  <a:lnTo>
                    <a:pt x="611" y="10405"/>
                  </a:lnTo>
                  <a:lnTo>
                    <a:pt x="587" y="10502"/>
                  </a:lnTo>
                  <a:lnTo>
                    <a:pt x="1" y="14532"/>
                  </a:lnTo>
                  <a:lnTo>
                    <a:pt x="1" y="14654"/>
                  </a:lnTo>
                  <a:lnTo>
                    <a:pt x="25" y="14801"/>
                  </a:lnTo>
                  <a:lnTo>
                    <a:pt x="98" y="14923"/>
                  </a:lnTo>
                  <a:lnTo>
                    <a:pt x="171" y="15021"/>
                  </a:lnTo>
                  <a:lnTo>
                    <a:pt x="269" y="15094"/>
                  </a:lnTo>
                  <a:lnTo>
                    <a:pt x="367" y="15143"/>
                  </a:lnTo>
                  <a:lnTo>
                    <a:pt x="465" y="15167"/>
                  </a:lnTo>
                  <a:lnTo>
                    <a:pt x="587" y="15192"/>
                  </a:lnTo>
                  <a:lnTo>
                    <a:pt x="660" y="15192"/>
                  </a:lnTo>
                  <a:lnTo>
                    <a:pt x="4690" y="14606"/>
                  </a:lnTo>
                  <a:lnTo>
                    <a:pt x="4861" y="14557"/>
                  </a:lnTo>
                  <a:lnTo>
                    <a:pt x="4934" y="14508"/>
                  </a:lnTo>
                  <a:lnTo>
                    <a:pt x="5007" y="14435"/>
                  </a:lnTo>
                  <a:lnTo>
                    <a:pt x="15192" y="4275"/>
                  </a:lnTo>
                  <a:lnTo>
                    <a:pt x="13970" y="3053"/>
                  </a:lnTo>
                  <a:lnTo>
                    <a:pt x="4152" y="12872"/>
                  </a:lnTo>
                  <a:lnTo>
                    <a:pt x="3810" y="12530"/>
                  </a:lnTo>
                  <a:lnTo>
                    <a:pt x="13629" y="2712"/>
                  </a:lnTo>
                  <a:lnTo>
                    <a:pt x="12481" y="1564"/>
                  </a:lnTo>
                  <a:lnTo>
                    <a:pt x="2663" y="11382"/>
                  </a:lnTo>
                  <a:lnTo>
                    <a:pt x="2321" y="11040"/>
                  </a:lnTo>
                  <a:lnTo>
                    <a:pt x="12139" y="1222"/>
                  </a:lnTo>
                  <a:lnTo>
                    <a:pt x="10918" y="1"/>
                  </a:lnTo>
                  <a:close/>
                </a:path>
              </a:pathLst>
            </a:custGeom>
            <a:solidFill>
              <a:srgbClr val="D9D9D9"/>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grpSp>
      <p:pic>
        <p:nvPicPr>
          <p:cNvPr id="398" name="Shape 398" descr="IMG_20170110_221913_01.jpg"/>
          <p:cNvPicPr preferRelativeResize="0"/>
          <p:nvPr/>
        </p:nvPicPr>
        <p:blipFill>
          <a:blip r:embed="rId3">
            <a:alphaModFix/>
          </a:blip>
          <a:stretch>
            <a:fillRect/>
          </a:stretch>
        </p:blipFill>
        <p:spPr>
          <a:xfrm>
            <a:off x="790200" y="1674688"/>
            <a:ext cx="3873177" cy="2580136"/>
          </a:xfrm>
          <a:prstGeom prst="rect">
            <a:avLst/>
          </a:prstGeom>
          <a:noFill/>
          <a:ln>
            <a:noFill/>
          </a:ln>
        </p:spPr>
      </p:pic>
    </p:spTree>
  </p:cSld>
  <p:clrMapOvr>
    <a:masterClrMapping/>
  </p:clrMapOvr>
</p:sld>
</file>

<file path=ppt/theme/theme1.xml><?xml version="1.0" encoding="utf-8"?>
<a:theme xmlns:a="http://schemas.openxmlformats.org/drawingml/2006/main" name="Jourdai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1128</Words>
  <Application>Microsoft Office PowerPoint</Application>
  <PresentationFormat>On-screen Show (16:9)</PresentationFormat>
  <Paragraphs>52</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Bitter</vt:lpstr>
      <vt:lpstr>Arial</vt:lpstr>
      <vt:lpstr>Arvo</vt:lpstr>
      <vt:lpstr>Jourdain template</vt:lpstr>
      <vt:lpstr>View the slides to gain a better understanding of what I expect from you when completing the Literature Circle Role Sheets.</vt:lpstr>
      <vt:lpstr>EXAMPLES OF WELL DONE ROLE SHEETS!!</vt:lpstr>
      <vt:lpstr>Literature Circle Roles - Discussion Director  (Create a minimum of 3 questions and then answer)</vt:lpstr>
      <vt:lpstr>Literature Circle Roles – Summarizer (example of a good summary over pages read)</vt:lpstr>
      <vt:lpstr>Literature Circle Roles – Connector (make a minumum of 2 connections and create the questions to ask that go with the connections)</vt:lpstr>
      <vt:lpstr>Literature Circle Roles – Illuminator (pick a minimum of 2 passages to discuss)</vt:lpstr>
      <vt:lpstr>Literature Circle Roles - Word Watcher (pick a minimum of 3 words to discuss)</vt:lpstr>
      <vt:lpstr>Literature Circle Roles – Illustrator (label your drawing and tell us why you picked that scene to illustrate.  Go into detail with your reasons why!) (Follow the instructions on the role sheet)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 the slides to gain a better understanding of what I expect from you when completing the Literature Circle Role Sheets.</dc:title>
  <dc:creator>Vanessa_Kneupper</dc:creator>
  <cp:lastModifiedBy>Vanessa_Kneupper</cp:lastModifiedBy>
  <cp:revision>2</cp:revision>
  <dcterms:modified xsi:type="dcterms:W3CDTF">2017-01-13T16:54:06Z</dcterms:modified>
</cp:coreProperties>
</file>