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90" r:id="rId2"/>
    <p:sldId id="291" r:id="rId3"/>
    <p:sldId id="292" r:id="rId4"/>
    <p:sldId id="293" r:id="rId5"/>
    <p:sldId id="294" r:id="rId6"/>
    <p:sldId id="295" r:id="rId7"/>
    <p:sldId id="296" r:id="rId8"/>
    <p:sldId id="297" r:id="rId9"/>
    <p:sldId id="299" r:id="rId10"/>
    <p:sldId id="300" r:id="rId11"/>
    <p:sldId id="301" r:id="rId12"/>
    <p:sldId id="302" r:id="rId13"/>
  </p:sldIdLst>
  <p:sldSz cx="9144000" cy="5143500" type="screen16x9"/>
  <p:notesSz cx="6858000" cy="9144000"/>
  <p:embeddedFontLst>
    <p:embeddedFont>
      <p:font typeface="Bitter" panose="020B0604020202020204" charset="0"/>
      <p:regular r:id="rId15"/>
      <p:bold r:id="rId16"/>
      <p:italic r:id="rId17"/>
    </p:embeddedFont>
    <p:embeddedFont>
      <p:font typeface="Arv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5205D27-14C4-492D-BEB8-9475305EC39B}">
  <a:tblStyle styleId="{C5205D27-14C4-492D-BEB8-9475305EC39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Tree>
    <p:extLst>
      <p:ext uri="{BB962C8B-B14F-4D97-AF65-F5344CB8AC3E}">
        <p14:creationId xmlns:p14="http://schemas.microsoft.com/office/powerpoint/2010/main" val="35095850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1" name="Shape 401"/>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2189031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Shape 5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1" name="Shape 5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3826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7" name="Shape 507"/>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941122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Shape 5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6" name="Shape 516"/>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97532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3" name="Shape 4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442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8" name="Shape 4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288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7" name="Shape 427"/>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4064406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6" name="Shape 436"/>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2338822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2" name="Shape 452"/>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999658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63" name="Shape 46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4064345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4" name="Shape 47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584602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95" name="Shape 495"/>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r>
              <a:rPr lang="en" sz="1100"/>
              <a:t>As you are reading through Oliver Twist with your class, point out imagery, figurative language, and of course point of view. From Sparknotes: The narrator is </a:t>
            </a:r>
            <a:r>
              <a:rPr lang="en" sz="1100" b="1"/>
              <a:t>third person omniscient,</a:t>
            </a:r>
            <a:r>
              <a:rPr lang="en" sz="1100"/>
              <a:t> and assumes the points of view of various characters in turn. The narrator’s tone is not objective; it is sympathetic to the protagonists and far less so to the novel’s other characters. When dealing with hypocritical or morally objectionable characters, the narrative voice is often ironic or sarcastic.</a:t>
            </a:r>
          </a:p>
        </p:txBody>
      </p:sp>
    </p:spTree>
    <p:extLst>
      <p:ext uri="{BB962C8B-B14F-4D97-AF65-F5344CB8AC3E}">
        <p14:creationId xmlns:p14="http://schemas.microsoft.com/office/powerpoint/2010/main" val="3483417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ubtitle">
    <p:spTree>
      <p:nvGrpSpPr>
        <p:cNvPr id="1" name="Shape 27"/>
        <p:cNvGrpSpPr/>
        <p:nvPr/>
      </p:nvGrpSpPr>
      <p:grpSpPr>
        <a:xfrm>
          <a:off x="0" y="0"/>
          <a:ext cx="0" cy="0"/>
          <a:chOff x="0" y="0"/>
          <a:chExt cx="0" cy="0"/>
        </a:xfrm>
      </p:grpSpPr>
      <p:sp>
        <p:nvSpPr>
          <p:cNvPr id="28" name="Shape 28"/>
          <p:cNvSpPr/>
          <p:nvPr/>
        </p:nvSpPr>
        <p:spPr>
          <a:xfrm>
            <a:off x="1007250" y="2068050"/>
            <a:ext cx="7129498" cy="1159798"/>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9" name="Shape 29"/>
          <p:cNvSpPr/>
          <p:nvPr/>
        </p:nvSpPr>
        <p:spPr>
          <a:xfrm>
            <a:off x="1007250" y="1991850"/>
            <a:ext cx="7129498" cy="1159798"/>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0" name="Shape 30"/>
          <p:cNvSpPr txBox="1">
            <a:spLocks noGrp="1"/>
          </p:cNvSpPr>
          <p:nvPr>
            <p:ph type="ctrTitle"/>
          </p:nvPr>
        </p:nvSpPr>
        <p:spPr>
          <a:xfrm>
            <a:off x="2503150" y="1991850"/>
            <a:ext cx="5633398" cy="1158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434343"/>
              </a:buClr>
              <a:buFont typeface="Arvo"/>
              <a:buNone/>
              <a:defRPr/>
            </a:lvl1pPr>
            <a:lvl2pPr marL="0" marR="0" lvl="1" indent="0" algn="l" rtl="0">
              <a:spcBef>
                <a:spcPts val="0"/>
              </a:spcBef>
              <a:buClr>
                <a:srgbClr val="434343"/>
              </a:buClr>
              <a:buFont typeface="Arvo"/>
              <a:buNone/>
              <a:defRPr/>
            </a:lvl2pPr>
            <a:lvl3pPr marL="0" marR="0" lvl="2" indent="0" algn="l" rtl="0">
              <a:spcBef>
                <a:spcPts val="0"/>
              </a:spcBef>
              <a:buClr>
                <a:srgbClr val="434343"/>
              </a:buClr>
              <a:buFont typeface="Arvo"/>
              <a:buNone/>
              <a:defRPr/>
            </a:lvl3pPr>
            <a:lvl4pPr marL="0" marR="0" lvl="3" indent="0" algn="l" rtl="0">
              <a:spcBef>
                <a:spcPts val="0"/>
              </a:spcBef>
              <a:buClr>
                <a:srgbClr val="434343"/>
              </a:buClr>
              <a:buFont typeface="Arvo"/>
              <a:buNone/>
              <a:defRPr/>
            </a:lvl4pPr>
            <a:lvl5pPr marL="0" marR="0" lvl="4" indent="0" algn="l" rtl="0">
              <a:spcBef>
                <a:spcPts val="0"/>
              </a:spcBef>
              <a:buClr>
                <a:srgbClr val="434343"/>
              </a:buClr>
              <a:buFont typeface="Arvo"/>
              <a:buNone/>
              <a:defRPr/>
            </a:lvl5pPr>
            <a:lvl6pPr marL="0" marR="0" lvl="5" indent="0" algn="l" rtl="0">
              <a:spcBef>
                <a:spcPts val="0"/>
              </a:spcBef>
              <a:buClr>
                <a:srgbClr val="434343"/>
              </a:buClr>
              <a:buFont typeface="Arvo"/>
              <a:buNone/>
              <a:defRPr/>
            </a:lvl6pPr>
            <a:lvl7pPr marL="0" marR="0" lvl="6" indent="0" algn="l" rtl="0">
              <a:spcBef>
                <a:spcPts val="0"/>
              </a:spcBef>
              <a:buClr>
                <a:srgbClr val="434343"/>
              </a:buClr>
              <a:buFont typeface="Arvo"/>
              <a:buNone/>
              <a:defRPr/>
            </a:lvl7pPr>
            <a:lvl8pPr marL="0" marR="0" lvl="7" indent="0" algn="l" rtl="0">
              <a:spcBef>
                <a:spcPts val="0"/>
              </a:spcBef>
              <a:buClr>
                <a:srgbClr val="434343"/>
              </a:buClr>
              <a:buFont typeface="Arvo"/>
              <a:buNone/>
              <a:defRPr/>
            </a:lvl8pPr>
            <a:lvl9pPr marL="0" marR="0" lvl="8" indent="0" algn="l" rtl="0">
              <a:spcBef>
                <a:spcPts val="0"/>
              </a:spcBef>
              <a:buClr>
                <a:srgbClr val="434343"/>
              </a:buClr>
              <a:buFont typeface="Arvo"/>
              <a:buNone/>
              <a:defRPr/>
            </a:lvl9pPr>
          </a:lstStyle>
          <a:p>
            <a:endParaRPr/>
          </a:p>
        </p:txBody>
      </p:sp>
      <p:sp>
        <p:nvSpPr>
          <p:cNvPr id="31" name="Shape 31"/>
          <p:cNvSpPr txBox="1">
            <a:spLocks noGrp="1"/>
          </p:cNvSpPr>
          <p:nvPr>
            <p:ph type="subTitle" idx="1"/>
          </p:nvPr>
        </p:nvSpPr>
        <p:spPr>
          <a:xfrm>
            <a:off x="1007250" y="1990422"/>
            <a:ext cx="1164000" cy="1159798"/>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CCCCCC"/>
              </a:buClr>
              <a:buFont typeface="Arvo"/>
              <a:buNone/>
              <a:defRPr/>
            </a:lvl1pPr>
            <a:lvl2pPr marL="0" marR="0" lvl="1" indent="0" algn="ctr" rtl="0">
              <a:lnSpc>
                <a:spcPct val="100000"/>
              </a:lnSpc>
              <a:spcBef>
                <a:spcPts val="0"/>
              </a:spcBef>
              <a:spcAft>
                <a:spcPts val="0"/>
              </a:spcAft>
              <a:buClr>
                <a:srgbClr val="CCCCCC"/>
              </a:buClr>
              <a:buFont typeface="Arvo"/>
              <a:buNone/>
              <a:defRPr/>
            </a:lvl2pPr>
            <a:lvl3pPr marL="0" marR="0" lvl="2" indent="0" algn="ctr" rtl="0">
              <a:lnSpc>
                <a:spcPct val="100000"/>
              </a:lnSpc>
              <a:spcBef>
                <a:spcPts val="0"/>
              </a:spcBef>
              <a:spcAft>
                <a:spcPts val="0"/>
              </a:spcAft>
              <a:buClr>
                <a:srgbClr val="CCCCCC"/>
              </a:buClr>
              <a:buFont typeface="Arvo"/>
              <a:buNone/>
              <a:defRPr/>
            </a:lvl3pPr>
            <a:lvl4pPr marL="0" marR="0" lvl="3" indent="0" algn="ctr" rtl="0">
              <a:lnSpc>
                <a:spcPct val="100000"/>
              </a:lnSpc>
              <a:spcBef>
                <a:spcPts val="0"/>
              </a:spcBef>
              <a:spcAft>
                <a:spcPts val="0"/>
              </a:spcAft>
              <a:buClr>
                <a:srgbClr val="CCCCCC"/>
              </a:buClr>
              <a:buFont typeface="Arvo"/>
              <a:buNone/>
              <a:defRPr/>
            </a:lvl4pPr>
            <a:lvl5pPr marL="0" marR="0" lvl="4" indent="0" algn="ctr" rtl="0">
              <a:lnSpc>
                <a:spcPct val="100000"/>
              </a:lnSpc>
              <a:spcBef>
                <a:spcPts val="0"/>
              </a:spcBef>
              <a:spcAft>
                <a:spcPts val="0"/>
              </a:spcAft>
              <a:buClr>
                <a:srgbClr val="CCCCCC"/>
              </a:buClr>
              <a:buFont typeface="Arvo"/>
              <a:buNone/>
              <a:defRPr/>
            </a:lvl5pPr>
            <a:lvl6pPr marL="0" marR="0" lvl="5" indent="0" algn="ctr" rtl="0">
              <a:lnSpc>
                <a:spcPct val="100000"/>
              </a:lnSpc>
              <a:spcBef>
                <a:spcPts val="0"/>
              </a:spcBef>
              <a:spcAft>
                <a:spcPts val="0"/>
              </a:spcAft>
              <a:buClr>
                <a:srgbClr val="CCCCCC"/>
              </a:buClr>
              <a:buFont typeface="Arvo"/>
              <a:buNone/>
              <a:defRPr/>
            </a:lvl6pPr>
            <a:lvl7pPr marL="0" marR="0" lvl="6" indent="0" algn="ctr" rtl="0">
              <a:lnSpc>
                <a:spcPct val="100000"/>
              </a:lnSpc>
              <a:spcBef>
                <a:spcPts val="0"/>
              </a:spcBef>
              <a:spcAft>
                <a:spcPts val="0"/>
              </a:spcAft>
              <a:buClr>
                <a:srgbClr val="CCCCCC"/>
              </a:buClr>
              <a:buFont typeface="Arvo"/>
              <a:buNone/>
              <a:defRPr/>
            </a:lvl7pPr>
            <a:lvl8pPr marL="0" marR="0" lvl="7" indent="0" algn="ctr" rtl="0">
              <a:lnSpc>
                <a:spcPct val="100000"/>
              </a:lnSpc>
              <a:spcBef>
                <a:spcPts val="0"/>
              </a:spcBef>
              <a:spcAft>
                <a:spcPts val="0"/>
              </a:spcAft>
              <a:buClr>
                <a:srgbClr val="CCCCCC"/>
              </a:buClr>
              <a:buFont typeface="Arvo"/>
              <a:buNone/>
              <a:defRPr/>
            </a:lvl8pPr>
            <a:lvl9pPr marL="0" marR="0" lvl="8" indent="0" algn="ctr" rtl="0">
              <a:lnSpc>
                <a:spcPct val="100000"/>
              </a:lnSpc>
              <a:spcBef>
                <a:spcPts val="0"/>
              </a:spcBef>
              <a:spcAft>
                <a:spcPts val="0"/>
              </a:spcAft>
              <a:buClr>
                <a:srgbClr val="CCCCCC"/>
              </a:buClr>
              <a:buFont typeface="Arvo"/>
              <a:buNone/>
              <a:defRPr/>
            </a:lvl9pPr>
          </a:lstStyle>
          <a:p>
            <a:endParaRPr/>
          </a:p>
        </p:txBody>
      </p:sp>
      <p:cxnSp>
        <p:nvCxnSpPr>
          <p:cNvPr id="32" name="Shape 32"/>
          <p:cNvCxnSpPr/>
          <p:nvPr/>
        </p:nvCxnSpPr>
        <p:spPr>
          <a:xfrm>
            <a:off x="2171400" y="1990435"/>
            <a:ext cx="0" cy="1158000"/>
          </a:xfrm>
          <a:prstGeom prst="straightConnector1">
            <a:avLst/>
          </a:prstGeom>
          <a:noFill/>
          <a:ln w="9525" cap="flat" cmpd="sng">
            <a:solidFill>
              <a:srgbClr val="D9D9D9"/>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42"/>
        <p:cNvGrpSpPr/>
        <p:nvPr/>
      </p:nvGrpSpPr>
      <p:grpSpPr>
        <a:xfrm>
          <a:off x="0" y="0"/>
          <a:ext cx="0" cy="0"/>
          <a:chOff x="0" y="0"/>
          <a:chExt cx="0" cy="0"/>
        </a:xfrm>
      </p:grpSpPr>
      <p:sp>
        <p:nvSpPr>
          <p:cNvPr id="43" name="Shape 43"/>
          <p:cNvSpPr/>
          <p:nvPr/>
        </p:nvSpPr>
        <p:spPr>
          <a:xfrm>
            <a:off x="543000" y="606300"/>
            <a:ext cx="8058000" cy="4083299"/>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44" name="Shape 44"/>
          <p:cNvSpPr/>
          <p:nvPr/>
        </p:nvSpPr>
        <p:spPr>
          <a:xfrm>
            <a:off x="543000" y="530100"/>
            <a:ext cx="8058000" cy="4083299"/>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45" name="Shape 45"/>
          <p:cNvCxnSpPr/>
          <p:nvPr/>
        </p:nvCxnSpPr>
        <p:spPr>
          <a:xfrm>
            <a:off x="1333200" y="530110"/>
            <a:ext cx="0" cy="802799"/>
          </a:xfrm>
          <a:prstGeom prst="straightConnector1">
            <a:avLst/>
          </a:prstGeom>
          <a:noFill/>
          <a:ln w="9525" cap="flat" cmpd="sng">
            <a:solidFill>
              <a:srgbClr val="D9D9D9"/>
            </a:solidFill>
            <a:prstDash val="solid"/>
            <a:round/>
            <a:headEnd type="none" w="med" len="med"/>
            <a:tailEnd type="none" w="med" len="med"/>
          </a:ln>
        </p:spPr>
      </p:cxnSp>
      <p:cxnSp>
        <p:nvCxnSpPr>
          <p:cNvPr id="46" name="Shape 46"/>
          <p:cNvCxnSpPr/>
          <p:nvPr/>
        </p:nvCxnSpPr>
        <p:spPr>
          <a:xfrm>
            <a:off x="542850" y="1326975"/>
            <a:ext cx="8058300" cy="0"/>
          </a:xfrm>
          <a:prstGeom prst="straightConnector1">
            <a:avLst/>
          </a:prstGeom>
          <a:noFill/>
          <a:ln w="9525" cap="flat" cmpd="sng">
            <a:solidFill>
              <a:srgbClr val="D9D9D9"/>
            </a:solidFill>
            <a:prstDash val="solid"/>
            <a:round/>
            <a:headEnd type="none" w="med" len="med"/>
            <a:tailEnd type="none" w="med" len="med"/>
          </a:ln>
        </p:spPr>
      </p:cxnSp>
      <p:sp>
        <p:nvSpPr>
          <p:cNvPr id="47" name="Shape 47"/>
          <p:cNvSpPr txBox="1">
            <a:spLocks noGrp="1"/>
          </p:cNvSpPr>
          <p:nvPr>
            <p:ph type="title"/>
          </p:nvPr>
        </p:nvSpPr>
        <p:spPr>
          <a:xfrm>
            <a:off x="1379650" y="530100"/>
            <a:ext cx="6725400" cy="7967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txBox="1">
            <a:spLocks noGrp="1"/>
          </p:cNvSpPr>
          <p:nvPr>
            <p:ph type="body" idx="1"/>
          </p:nvPr>
        </p:nvSpPr>
        <p:spPr>
          <a:xfrm>
            <a:off x="1379650" y="1502273"/>
            <a:ext cx="6725400" cy="28044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p:spTree>
      <p:nvGrpSpPr>
        <p:cNvPr id="1" name="Shape 49"/>
        <p:cNvGrpSpPr/>
        <p:nvPr/>
      </p:nvGrpSpPr>
      <p:grpSpPr>
        <a:xfrm>
          <a:off x="0" y="0"/>
          <a:ext cx="0" cy="0"/>
          <a:chOff x="0" y="0"/>
          <a:chExt cx="0" cy="0"/>
        </a:xfrm>
      </p:grpSpPr>
      <p:grpSp>
        <p:nvGrpSpPr>
          <p:cNvPr id="50" name="Shape 50"/>
          <p:cNvGrpSpPr/>
          <p:nvPr/>
        </p:nvGrpSpPr>
        <p:grpSpPr>
          <a:xfrm>
            <a:off x="543000" y="530100"/>
            <a:ext cx="8058000" cy="4159499"/>
            <a:chOff x="543000" y="530100"/>
            <a:chExt cx="8058000" cy="4159499"/>
          </a:xfrm>
        </p:grpSpPr>
        <p:sp>
          <p:nvSpPr>
            <p:cNvPr id="51" name="Shape 51"/>
            <p:cNvSpPr/>
            <p:nvPr/>
          </p:nvSpPr>
          <p:spPr>
            <a:xfrm>
              <a:off x="543000" y="606300"/>
              <a:ext cx="8058000" cy="4083299"/>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2" name="Shape 52"/>
            <p:cNvSpPr/>
            <p:nvPr/>
          </p:nvSpPr>
          <p:spPr>
            <a:xfrm>
              <a:off x="543000" y="530100"/>
              <a:ext cx="8058000" cy="4083299"/>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53"/>
        <p:cNvGrpSpPr/>
        <p:nvPr/>
      </p:nvGrpSpPr>
      <p:grpSpPr>
        <a:xfrm>
          <a:off x="0" y="0"/>
          <a:ext cx="0" cy="0"/>
          <a:chOff x="0" y="0"/>
          <a:chExt cx="0" cy="0"/>
        </a:xfrm>
      </p:grpSpPr>
      <p:sp>
        <p:nvSpPr>
          <p:cNvPr id="54" name="Shape 54"/>
          <p:cNvSpPr/>
          <p:nvPr/>
        </p:nvSpPr>
        <p:spPr>
          <a:xfrm>
            <a:off x="543000" y="606300"/>
            <a:ext cx="8058000" cy="4083299"/>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5" name="Shape 55"/>
          <p:cNvSpPr/>
          <p:nvPr/>
        </p:nvSpPr>
        <p:spPr>
          <a:xfrm>
            <a:off x="543000" y="530100"/>
            <a:ext cx="8058000" cy="4083299"/>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56" name="Shape 56"/>
          <p:cNvCxnSpPr/>
          <p:nvPr/>
        </p:nvCxnSpPr>
        <p:spPr>
          <a:xfrm>
            <a:off x="1333200" y="530110"/>
            <a:ext cx="0" cy="802799"/>
          </a:xfrm>
          <a:prstGeom prst="straightConnector1">
            <a:avLst/>
          </a:prstGeom>
          <a:noFill/>
          <a:ln w="9525" cap="flat" cmpd="sng">
            <a:solidFill>
              <a:srgbClr val="D9D9D9"/>
            </a:solidFill>
            <a:prstDash val="solid"/>
            <a:round/>
            <a:headEnd type="none" w="med" len="med"/>
            <a:tailEnd type="none" w="med" len="med"/>
          </a:ln>
        </p:spPr>
      </p:cxnSp>
      <p:cxnSp>
        <p:nvCxnSpPr>
          <p:cNvPr id="57" name="Shape 57"/>
          <p:cNvCxnSpPr/>
          <p:nvPr/>
        </p:nvCxnSpPr>
        <p:spPr>
          <a:xfrm>
            <a:off x="542850" y="1326975"/>
            <a:ext cx="8058300" cy="0"/>
          </a:xfrm>
          <a:prstGeom prst="straightConnector1">
            <a:avLst/>
          </a:prstGeom>
          <a:noFill/>
          <a:ln w="9525" cap="flat" cmpd="sng">
            <a:solidFill>
              <a:srgbClr val="D9D9D9"/>
            </a:solidFill>
            <a:prstDash val="solid"/>
            <a:round/>
            <a:headEnd type="none" w="med" len="med"/>
            <a:tailEnd type="none" w="med" len="med"/>
          </a:ln>
        </p:spPr>
      </p:cxnSp>
      <p:sp>
        <p:nvSpPr>
          <p:cNvPr id="58" name="Shape 58"/>
          <p:cNvSpPr txBox="1">
            <a:spLocks noGrp="1"/>
          </p:cNvSpPr>
          <p:nvPr>
            <p:ph type="title"/>
          </p:nvPr>
        </p:nvSpPr>
        <p:spPr>
          <a:xfrm>
            <a:off x="1379650" y="530100"/>
            <a:ext cx="6725400" cy="7967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9" name="Shape 59"/>
          <p:cNvSpPr txBox="1">
            <a:spLocks noGrp="1"/>
          </p:cNvSpPr>
          <p:nvPr>
            <p:ph type="body" idx="1"/>
          </p:nvPr>
        </p:nvSpPr>
        <p:spPr>
          <a:xfrm>
            <a:off x="1333200" y="1504100"/>
            <a:ext cx="2235599" cy="27264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2"/>
          </p:nvPr>
        </p:nvSpPr>
        <p:spPr>
          <a:xfrm>
            <a:off x="3683437" y="1504100"/>
            <a:ext cx="2235599" cy="27264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1" name="Shape 61"/>
          <p:cNvSpPr txBox="1">
            <a:spLocks noGrp="1"/>
          </p:cNvSpPr>
          <p:nvPr>
            <p:ph type="body" idx="3"/>
          </p:nvPr>
        </p:nvSpPr>
        <p:spPr>
          <a:xfrm>
            <a:off x="6033675" y="1504100"/>
            <a:ext cx="2235599" cy="2726400"/>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lank background only">
    <p:spTree>
      <p:nvGrpSpPr>
        <p:cNvPr id="1" name="Shape 6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with horizontal divider">
    <p:spTree>
      <p:nvGrpSpPr>
        <p:cNvPr id="1" name="Shape 74"/>
        <p:cNvGrpSpPr/>
        <p:nvPr/>
      </p:nvGrpSpPr>
      <p:grpSpPr>
        <a:xfrm>
          <a:off x="0" y="0"/>
          <a:ext cx="0" cy="0"/>
          <a:chOff x="0" y="0"/>
          <a:chExt cx="0" cy="0"/>
        </a:xfrm>
      </p:grpSpPr>
      <p:grpSp>
        <p:nvGrpSpPr>
          <p:cNvPr id="75" name="Shape 75"/>
          <p:cNvGrpSpPr/>
          <p:nvPr/>
        </p:nvGrpSpPr>
        <p:grpSpPr>
          <a:xfrm>
            <a:off x="543000" y="530100"/>
            <a:ext cx="8058000" cy="4159499"/>
            <a:chOff x="543000" y="530100"/>
            <a:chExt cx="8058000" cy="4159499"/>
          </a:xfrm>
        </p:grpSpPr>
        <p:sp>
          <p:nvSpPr>
            <p:cNvPr id="76" name="Shape 76"/>
            <p:cNvSpPr/>
            <p:nvPr/>
          </p:nvSpPr>
          <p:spPr>
            <a:xfrm>
              <a:off x="543000" y="606300"/>
              <a:ext cx="8058000" cy="4083299"/>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7" name="Shape 77"/>
            <p:cNvSpPr/>
            <p:nvPr/>
          </p:nvSpPr>
          <p:spPr>
            <a:xfrm>
              <a:off x="543000" y="530100"/>
              <a:ext cx="8058000" cy="4083299"/>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cxnSp>
        <p:nvCxnSpPr>
          <p:cNvPr id="78" name="Shape 78"/>
          <p:cNvCxnSpPr/>
          <p:nvPr/>
        </p:nvCxnSpPr>
        <p:spPr>
          <a:xfrm>
            <a:off x="1333200" y="530110"/>
            <a:ext cx="0" cy="802799"/>
          </a:xfrm>
          <a:prstGeom prst="straightConnector1">
            <a:avLst/>
          </a:prstGeom>
          <a:noFill/>
          <a:ln w="9525" cap="flat" cmpd="sng">
            <a:solidFill>
              <a:srgbClr val="D9D9D9"/>
            </a:solidFill>
            <a:prstDash val="solid"/>
            <a:round/>
            <a:headEnd type="none" w="med" len="med"/>
            <a:tailEnd type="none" w="med" len="med"/>
          </a:ln>
        </p:spPr>
      </p:cxnSp>
      <p:cxnSp>
        <p:nvCxnSpPr>
          <p:cNvPr id="79" name="Shape 79"/>
          <p:cNvCxnSpPr/>
          <p:nvPr/>
        </p:nvCxnSpPr>
        <p:spPr>
          <a:xfrm>
            <a:off x="542850" y="1326975"/>
            <a:ext cx="8058300" cy="0"/>
          </a:xfrm>
          <a:prstGeom prst="straightConnector1">
            <a:avLst/>
          </a:prstGeom>
          <a:noFill/>
          <a:ln w="9525" cap="flat" cmpd="sng">
            <a:solidFill>
              <a:srgbClr val="D9D9D9"/>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1379650" y="1502273"/>
            <a:ext cx="6725400" cy="2804400"/>
          </a:xfrm>
          <a:prstGeom prst="rect">
            <a:avLst/>
          </a:prstGeom>
          <a:noFill/>
          <a:ln>
            <a:noFill/>
          </a:ln>
        </p:spPr>
        <p:txBody>
          <a:bodyPr lIns="91425" tIns="91425" rIns="91425" bIns="91425" anchor="t" anchorCtr="0"/>
          <a:lstStyle>
            <a:lvl1pPr marL="0" marR="0" lvl="0" indent="190500" algn="l" rtl="0">
              <a:lnSpc>
                <a:spcPct val="100000"/>
              </a:lnSpc>
              <a:spcBef>
                <a:spcPts val="600"/>
              </a:spcBef>
              <a:spcAft>
                <a:spcPts val="0"/>
              </a:spcAft>
              <a:buClr>
                <a:srgbClr val="D9D9D9"/>
              </a:buClr>
              <a:buFont typeface="Bitter"/>
              <a:buChar char="■"/>
              <a:defRPr/>
            </a:lvl1pPr>
            <a:lvl2pPr marL="0" marR="0" lvl="1" indent="152400" algn="l" rtl="0">
              <a:lnSpc>
                <a:spcPct val="100000"/>
              </a:lnSpc>
              <a:spcBef>
                <a:spcPts val="480"/>
              </a:spcBef>
              <a:spcAft>
                <a:spcPts val="0"/>
              </a:spcAft>
              <a:buClr>
                <a:srgbClr val="D9D9D9"/>
              </a:buClr>
              <a:buFont typeface="Bitter"/>
              <a:buChar char="■"/>
              <a:defRPr/>
            </a:lvl2pPr>
            <a:lvl3pPr marL="0" marR="0" lvl="2" indent="0" algn="l" rtl="0">
              <a:lnSpc>
                <a:spcPct val="100000"/>
              </a:lnSpc>
              <a:spcBef>
                <a:spcPts val="480"/>
              </a:spcBef>
              <a:spcAft>
                <a:spcPts val="0"/>
              </a:spcAft>
              <a:buClr>
                <a:srgbClr val="D9D9D9"/>
              </a:buClr>
              <a:buFont typeface="Bitter"/>
              <a:buNone/>
              <a:defRPr/>
            </a:lvl3pPr>
            <a:lvl4pPr marL="0" marR="0" lvl="3" indent="114300" algn="l" rtl="0">
              <a:lnSpc>
                <a:spcPct val="100000"/>
              </a:lnSpc>
              <a:spcBef>
                <a:spcPts val="360"/>
              </a:spcBef>
              <a:spcAft>
                <a:spcPts val="0"/>
              </a:spcAft>
              <a:buClr>
                <a:srgbClr val="D9D9D9"/>
              </a:buClr>
              <a:buFont typeface="Bitter"/>
              <a:buChar char="■"/>
              <a:defRPr/>
            </a:lvl4pPr>
            <a:lvl5pPr marL="0" marR="0" lvl="4" indent="0" algn="l" rtl="0">
              <a:lnSpc>
                <a:spcPct val="100000"/>
              </a:lnSpc>
              <a:spcBef>
                <a:spcPts val="360"/>
              </a:spcBef>
              <a:spcAft>
                <a:spcPts val="0"/>
              </a:spcAft>
              <a:buClr>
                <a:srgbClr val="434343"/>
              </a:buClr>
              <a:buFont typeface="Bitter"/>
              <a:buNone/>
              <a:defRPr/>
            </a:lvl5pPr>
            <a:lvl6pPr marL="0" marR="0" lvl="5" indent="0" algn="l" rtl="0">
              <a:lnSpc>
                <a:spcPct val="100000"/>
              </a:lnSpc>
              <a:spcBef>
                <a:spcPts val="360"/>
              </a:spcBef>
              <a:spcAft>
                <a:spcPts val="0"/>
              </a:spcAft>
              <a:buClr>
                <a:srgbClr val="434343"/>
              </a:buClr>
              <a:buFont typeface="Bitter"/>
              <a:buNone/>
              <a:defRPr/>
            </a:lvl6pPr>
            <a:lvl7pPr marL="0" marR="0" lvl="6" indent="0" algn="l" rtl="0">
              <a:lnSpc>
                <a:spcPct val="100000"/>
              </a:lnSpc>
              <a:spcBef>
                <a:spcPts val="360"/>
              </a:spcBef>
              <a:spcAft>
                <a:spcPts val="0"/>
              </a:spcAft>
              <a:buClr>
                <a:srgbClr val="434343"/>
              </a:buClr>
              <a:buFont typeface="Bitter"/>
              <a:buNone/>
              <a:defRPr/>
            </a:lvl7pPr>
            <a:lvl8pPr marL="0" marR="0" lvl="7" indent="0" algn="l" rtl="0">
              <a:lnSpc>
                <a:spcPct val="100000"/>
              </a:lnSpc>
              <a:spcBef>
                <a:spcPts val="360"/>
              </a:spcBef>
              <a:spcAft>
                <a:spcPts val="0"/>
              </a:spcAft>
              <a:buClr>
                <a:srgbClr val="434343"/>
              </a:buClr>
              <a:buFont typeface="Bitter"/>
              <a:buNone/>
              <a:defRPr/>
            </a:lvl8pPr>
            <a:lvl9pPr marL="0" marR="0" lvl="8" indent="0" algn="l" rtl="0">
              <a:lnSpc>
                <a:spcPct val="100000"/>
              </a:lnSpc>
              <a:spcBef>
                <a:spcPts val="360"/>
              </a:spcBef>
              <a:spcAft>
                <a:spcPts val="0"/>
              </a:spcAft>
              <a:buClr>
                <a:srgbClr val="434343"/>
              </a:buClr>
              <a:buFont typeface="Bitter"/>
              <a:buNone/>
              <a:defRPr/>
            </a:lvl9pPr>
          </a:lstStyle>
          <a:p>
            <a:endParaRPr/>
          </a:p>
        </p:txBody>
      </p:sp>
      <p:sp>
        <p:nvSpPr>
          <p:cNvPr id="7" name="Shape 7"/>
          <p:cNvSpPr txBox="1">
            <a:spLocks noGrp="1"/>
          </p:cNvSpPr>
          <p:nvPr>
            <p:ph type="title"/>
          </p:nvPr>
        </p:nvSpPr>
        <p:spPr>
          <a:xfrm>
            <a:off x="1379650" y="530100"/>
            <a:ext cx="6725400" cy="7967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99999"/>
              </a:buClr>
              <a:buFont typeface="Arvo"/>
              <a:buNone/>
              <a:defRPr/>
            </a:lvl1pPr>
            <a:lvl2pPr marL="0" marR="0" lvl="1" indent="0" algn="l" rtl="0">
              <a:spcBef>
                <a:spcPts val="0"/>
              </a:spcBef>
              <a:buClr>
                <a:srgbClr val="999999"/>
              </a:buClr>
              <a:buFont typeface="Arvo"/>
              <a:buNone/>
              <a:defRPr/>
            </a:lvl2pPr>
            <a:lvl3pPr marL="0" marR="0" lvl="2" indent="0" algn="l" rtl="0">
              <a:spcBef>
                <a:spcPts val="0"/>
              </a:spcBef>
              <a:buClr>
                <a:srgbClr val="999999"/>
              </a:buClr>
              <a:buFont typeface="Arvo"/>
              <a:buNone/>
              <a:defRPr/>
            </a:lvl3pPr>
            <a:lvl4pPr marL="0" marR="0" lvl="3" indent="0" algn="l" rtl="0">
              <a:spcBef>
                <a:spcPts val="0"/>
              </a:spcBef>
              <a:buClr>
                <a:srgbClr val="999999"/>
              </a:buClr>
              <a:buFont typeface="Arvo"/>
              <a:buNone/>
              <a:defRPr/>
            </a:lvl4pPr>
            <a:lvl5pPr marL="0" marR="0" lvl="4" indent="0" algn="l" rtl="0">
              <a:spcBef>
                <a:spcPts val="0"/>
              </a:spcBef>
              <a:buClr>
                <a:srgbClr val="999999"/>
              </a:buClr>
              <a:buFont typeface="Arvo"/>
              <a:buNone/>
              <a:defRPr/>
            </a:lvl5pPr>
            <a:lvl6pPr marL="0" marR="0" lvl="5" indent="0" algn="l" rtl="0">
              <a:spcBef>
                <a:spcPts val="0"/>
              </a:spcBef>
              <a:buClr>
                <a:srgbClr val="999999"/>
              </a:buClr>
              <a:buFont typeface="Arvo"/>
              <a:buNone/>
              <a:defRPr/>
            </a:lvl6pPr>
            <a:lvl7pPr marL="0" marR="0" lvl="6" indent="0" algn="l" rtl="0">
              <a:spcBef>
                <a:spcPts val="0"/>
              </a:spcBef>
              <a:buClr>
                <a:srgbClr val="999999"/>
              </a:buClr>
              <a:buFont typeface="Arvo"/>
              <a:buNone/>
              <a:defRPr/>
            </a:lvl7pPr>
            <a:lvl8pPr marL="0" marR="0" lvl="7" indent="0" algn="l" rtl="0">
              <a:spcBef>
                <a:spcPts val="0"/>
              </a:spcBef>
              <a:buClr>
                <a:srgbClr val="999999"/>
              </a:buClr>
              <a:buFont typeface="Arvo"/>
              <a:buNone/>
              <a:defRPr/>
            </a:lvl8pPr>
            <a:lvl9pPr marL="0" marR="0" lvl="8" indent="0" algn="l" rtl="0">
              <a:spcBef>
                <a:spcPts val="0"/>
              </a:spcBef>
              <a:buClr>
                <a:srgbClr val="999999"/>
              </a:buClr>
              <a:buFont typeface="Arvo"/>
              <a:buNone/>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youtube.com/v/m75aEhm-BYw"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a:solidFill>
                  <a:srgbClr val="999999"/>
                </a:solidFill>
                <a:latin typeface="Arvo"/>
                <a:ea typeface="Arvo"/>
                <a:cs typeface="Arvo"/>
                <a:sym typeface="Arvo"/>
              </a:rPr>
              <a:t>Agenda: Block 5 (Jan 13/17)</a:t>
            </a:r>
          </a:p>
        </p:txBody>
      </p:sp>
      <p:sp>
        <p:nvSpPr>
          <p:cNvPr id="404" name="Shape 404"/>
          <p:cNvSpPr txBox="1">
            <a:spLocks noGrp="1"/>
          </p:cNvSpPr>
          <p:nvPr>
            <p:ph type="body" idx="1"/>
          </p:nvPr>
        </p:nvSpPr>
        <p:spPr>
          <a:xfrm>
            <a:off x="1379650" y="1502273"/>
            <a:ext cx="6725400" cy="2804400"/>
          </a:xfrm>
          <a:prstGeom prst="rect">
            <a:avLst/>
          </a:prstGeom>
          <a:noFill/>
          <a:ln>
            <a:noFill/>
          </a:ln>
        </p:spPr>
        <p:txBody>
          <a:bodyPr lIns="91425" tIns="91425" rIns="91425" bIns="91425" anchor="t" anchorCtr="0">
            <a:noAutofit/>
          </a:bodyPr>
          <a:lstStyle/>
          <a:p>
            <a:pPr marL="457200" lvl="0" indent="-228600" rtl="0">
              <a:spcBef>
                <a:spcPts val="0"/>
              </a:spcBef>
              <a:buClr>
                <a:srgbClr val="D9D9D9"/>
              </a:buClr>
              <a:buSzPct val="100000"/>
              <a:buFont typeface="Bitter"/>
              <a:buChar char="■"/>
            </a:pPr>
            <a:r>
              <a:rPr lang="en" sz="2000">
                <a:solidFill>
                  <a:srgbClr val="434343"/>
                </a:solidFill>
                <a:latin typeface="Bitter"/>
                <a:ea typeface="Bitter"/>
                <a:cs typeface="Bitter"/>
                <a:sym typeface="Bitter"/>
              </a:rPr>
              <a:t>Mini-Lesson: Narrator and Point of View</a:t>
            </a:r>
          </a:p>
          <a:p>
            <a:pPr lvl="1" rtl="0">
              <a:spcBef>
                <a:spcPts val="0"/>
              </a:spcBef>
            </a:pPr>
            <a:r>
              <a:rPr lang="en" sz="2000" i="1">
                <a:solidFill>
                  <a:srgbClr val="434343"/>
                </a:solidFill>
                <a:latin typeface="Bitter"/>
                <a:ea typeface="Bitter"/>
                <a:cs typeface="Bitter"/>
                <a:sym typeface="Bitter"/>
              </a:rPr>
              <a:t>The True Story of the Three Little Pigs</a:t>
            </a:r>
          </a:p>
          <a:p>
            <a:pPr lvl="1" rtl="0">
              <a:spcBef>
                <a:spcPts val="0"/>
              </a:spcBef>
            </a:pPr>
            <a:r>
              <a:rPr lang="en" sz="2000">
                <a:solidFill>
                  <a:srgbClr val="434343"/>
                </a:solidFill>
                <a:latin typeface="Bitter"/>
                <a:ea typeface="Bitter"/>
                <a:cs typeface="Bitter"/>
                <a:sym typeface="Bitter"/>
              </a:rPr>
              <a:t>Review </a:t>
            </a:r>
            <a:r>
              <a:rPr lang="en" sz="2000" i="1">
                <a:solidFill>
                  <a:srgbClr val="434343"/>
                </a:solidFill>
                <a:latin typeface="Bitter"/>
                <a:ea typeface="Bitter"/>
                <a:cs typeface="Bitter"/>
                <a:sym typeface="Bitter"/>
              </a:rPr>
              <a:t>Jane Eyre </a:t>
            </a:r>
            <a:r>
              <a:rPr lang="en" sz="2000">
                <a:solidFill>
                  <a:srgbClr val="434343"/>
                </a:solidFill>
                <a:latin typeface="Bitter"/>
                <a:ea typeface="Bitter"/>
                <a:cs typeface="Bitter"/>
                <a:sym typeface="Bitter"/>
              </a:rPr>
              <a:t>excerpt </a:t>
            </a:r>
          </a:p>
          <a:p>
            <a:pPr lvl="1" rtl="0">
              <a:spcBef>
                <a:spcPts val="0"/>
              </a:spcBef>
            </a:pPr>
            <a:r>
              <a:rPr lang="en" sz="2000">
                <a:solidFill>
                  <a:srgbClr val="434343"/>
                </a:solidFill>
                <a:latin typeface="Bitter"/>
                <a:ea typeface="Bitter"/>
                <a:cs typeface="Bitter"/>
                <a:sym typeface="Bitter"/>
              </a:rPr>
              <a:t>Read and discuss </a:t>
            </a:r>
            <a:r>
              <a:rPr lang="en" sz="2000" i="1">
                <a:solidFill>
                  <a:srgbClr val="434343"/>
                </a:solidFill>
                <a:latin typeface="Bitter"/>
                <a:ea typeface="Bitter"/>
                <a:cs typeface="Bitter"/>
                <a:sym typeface="Bitter"/>
              </a:rPr>
              <a:t>Oliver Twist</a:t>
            </a:r>
            <a:r>
              <a:rPr lang="en" sz="2000">
                <a:solidFill>
                  <a:srgbClr val="434343"/>
                </a:solidFill>
                <a:latin typeface="Bitter"/>
                <a:ea typeface="Bitter"/>
                <a:cs typeface="Bitter"/>
                <a:sym typeface="Bitter"/>
              </a:rPr>
              <a:t> excerpt</a:t>
            </a:r>
          </a:p>
          <a:p>
            <a:pPr marL="457200" lvl="0" indent="-228600" rtl="0">
              <a:spcBef>
                <a:spcPts val="0"/>
              </a:spcBef>
              <a:buClr>
                <a:srgbClr val="D9D9D9"/>
              </a:buClr>
              <a:buSzPct val="100000"/>
              <a:buFont typeface="Bitter"/>
              <a:buChar char="■"/>
            </a:pPr>
            <a:r>
              <a:rPr lang="en" sz="2000">
                <a:solidFill>
                  <a:srgbClr val="434343"/>
                </a:solidFill>
                <a:latin typeface="Bitter"/>
                <a:ea typeface="Bitter"/>
                <a:cs typeface="Bitter"/>
                <a:sym typeface="Bitter"/>
              </a:rPr>
              <a:t>Lit Circle Time - Role #3</a:t>
            </a:r>
          </a:p>
          <a:p>
            <a:pPr marL="457200" lvl="0" indent="-228600" rtl="0">
              <a:spcBef>
                <a:spcPts val="0"/>
              </a:spcBef>
              <a:buClr>
                <a:srgbClr val="D9D9D9"/>
              </a:buClr>
              <a:buSzPct val="100000"/>
              <a:buFont typeface="Bitter"/>
              <a:buChar char="■"/>
            </a:pPr>
            <a:r>
              <a:rPr lang="en" sz="2000">
                <a:solidFill>
                  <a:srgbClr val="434343"/>
                </a:solidFill>
                <a:latin typeface="Bitter"/>
                <a:ea typeface="Bitter"/>
                <a:cs typeface="Bitter"/>
                <a:sym typeface="Bitter"/>
              </a:rPr>
              <a:t>30 minutes reading (quiet time!)</a:t>
            </a:r>
          </a:p>
          <a:p>
            <a:pPr lvl="0" indent="0" rtl="0">
              <a:spcBef>
                <a:spcPts val="0"/>
              </a:spcBef>
              <a:buClr>
                <a:srgbClr val="D9D9D9"/>
              </a:buClr>
              <a:buSzPct val="25000"/>
              <a:buFont typeface="Bitter"/>
              <a:buNone/>
            </a:pPr>
            <a:endParaRPr sz="2000">
              <a:solidFill>
                <a:srgbClr val="434343"/>
              </a:solidFill>
              <a:latin typeface="Bitter"/>
              <a:ea typeface="Bitter"/>
              <a:cs typeface="Bitter"/>
              <a:sym typeface="Bitter"/>
            </a:endParaRPr>
          </a:p>
          <a:p>
            <a:pPr lvl="0" indent="0" rtl="0">
              <a:spcBef>
                <a:spcPts val="0"/>
              </a:spcBef>
              <a:buClr>
                <a:srgbClr val="D9D9D9"/>
              </a:buClr>
              <a:buSzPct val="25000"/>
              <a:buFont typeface="Bitter"/>
              <a:buNone/>
            </a:pPr>
            <a:endParaRPr sz="20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sz="2000">
              <a:solidFill>
                <a:srgbClr val="434343"/>
              </a:solidFill>
              <a:latin typeface="Bitter"/>
              <a:ea typeface="Bitter"/>
              <a:cs typeface="Bitter"/>
              <a:sym typeface="Bitter"/>
            </a:endParaRPr>
          </a:p>
        </p:txBody>
      </p:sp>
      <p:grpSp>
        <p:nvGrpSpPr>
          <p:cNvPr id="405" name="Shape 405"/>
          <p:cNvGrpSpPr/>
          <p:nvPr/>
        </p:nvGrpSpPr>
        <p:grpSpPr>
          <a:xfrm>
            <a:off x="790189" y="778014"/>
            <a:ext cx="312073" cy="312073"/>
            <a:chOff x="1922075" y="1629000"/>
            <a:chExt cx="437200" cy="437200"/>
          </a:xfrm>
        </p:grpSpPr>
        <p:sp>
          <p:nvSpPr>
            <p:cNvPr id="406" name="Shape 406"/>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07" name="Shape 407"/>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
        <p:nvSpPr>
          <p:cNvPr id="408" name="Shape 408"/>
          <p:cNvSpPr/>
          <p:nvPr/>
        </p:nvSpPr>
        <p:spPr>
          <a:xfrm>
            <a:off x="6771475" y="1954650"/>
            <a:ext cx="679519" cy="584863"/>
          </a:xfrm>
          <a:custGeom>
            <a:avLst/>
            <a:gdLst/>
            <a:ahLst/>
            <a:cxnLst/>
            <a:rect l="0" t="0" r="0" b="0"/>
            <a:pathLst>
              <a:path w="18513" h="14557" extrusionOk="0">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09" name="Shape 409"/>
          <p:cNvSpPr/>
          <p:nvPr/>
        </p:nvSpPr>
        <p:spPr>
          <a:xfrm>
            <a:off x="7451000" y="3241450"/>
            <a:ext cx="679519" cy="584863"/>
          </a:xfrm>
          <a:custGeom>
            <a:avLst/>
            <a:gdLst/>
            <a:ahLst/>
            <a:cxnLst/>
            <a:rect l="0" t="0" r="0" b="0"/>
            <a:pathLst>
              <a:path w="18513" h="14557" extrusionOk="0">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10" name="Shape 410"/>
          <p:cNvSpPr/>
          <p:nvPr/>
        </p:nvSpPr>
        <p:spPr>
          <a:xfrm>
            <a:off x="7733725" y="641625"/>
            <a:ext cx="679519" cy="584863"/>
          </a:xfrm>
          <a:custGeom>
            <a:avLst/>
            <a:gdLst/>
            <a:ahLst/>
            <a:cxnLst/>
            <a:rect l="0" t="0" r="0" b="0"/>
            <a:pathLst>
              <a:path w="18513" h="14557" extrusionOk="0">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Shape 503"/>
          <p:cNvSpPr txBox="1">
            <a:spLocks noGrp="1"/>
          </p:cNvSpPr>
          <p:nvPr>
            <p:ph type="ctrTitle"/>
          </p:nvPr>
        </p:nvSpPr>
        <p:spPr>
          <a:xfrm>
            <a:off x="2503150" y="1991850"/>
            <a:ext cx="5662200" cy="1158000"/>
          </a:xfrm>
          <a:prstGeom prst="rect">
            <a:avLst/>
          </a:prstGeom>
        </p:spPr>
        <p:txBody>
          <a:bodyPr lIns="91425" tIns="91425" rIns="91425" bIns="91425" anchor="ctr" anchorCtr="0">
            <a:noAutofit/>
          </a:bodyPr>
          <a:lstStyle/>
          <a:p>
            <a:pPr lvl="0">
              <a:spcBef>
                <a:spcPts val="0"/>
              </a:spcBef>
              <a:buNone/>
            </a:pPr>
            <a:r>
              <a:rPr lang="en"/>
              <a:t>Next class you will write an Interpretive Response about Narration (POV).  You may use your notes to help you write the response which must be a page in length!!  Bring your notes to class on Wednesday.</a:t>
            </a:r>
          </a:p>
        </p:txBody>
      </p:sp>
      <p:sp>
        <p:nvSpPr>
          <p:cNvPr id="504" name="Shape 504"/>
          <p:cNvSpPr txBox="1">
            <a:spLocks noGrp="1"/>
          </p:cNvSpPr>
          <p:nvPr>
            <p:ph type="subTitle" idx="1"/>
          </p:nvPr>
        </p:nvSpPr>
        <p:spPr>
          <a:xfrm>
            <a:off x="986775" y="1990425"/>
            <a:ext cx="1184400" cy="1159800"/>
          </a:xfrm>
          <a:prstGeom prst="rect">
            <a:avLst/>
          </a:prstGeom>
        </p:spPr>
        <p:txBody>
          <a:bodyPr lIns="91425" tIns="91425" rIns="91425" bIns="91425" anchor="ctr" anchorCtr="0">
            <a:noAutofit/>
          </a:bodyPr>
          <a:lstStyle/>
          <a:p>
            <a:pPr lvl="0">
              <a:spcBef>
                <a:spcPts val="0"/>
              </a:spcBef>
              <a:buNone/>
            </a:pPr>
            <a:r>
              <a:rPr lang="en"/>
              <a:t>     </a:t>
            </a:r>
            <a:r>
              <a:rPr lang="en" sz="1200"/>
              <a:t>    </a:t>
            </a:r>
            <a:r>
              <a:rPr lang="en" sz="1100" b="1"/>
              <a:t>IMPORTANT</a:t>
            </a:r>
          </a:p>
          <a:p>
            <a:pPr lvl="0" algn="l">
              <a:spcBef>
                <a:spcPts val="0"/>
              </a:spcBef>
              <a:buNone/>
            </a:pPr>
            <a:r>
              <a:rPr lang="en" sz="1100" b="1"/>
              <a:t>              INFORMATION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a:solidFill>
                  <a:srgbClr val="999999"/>
                </a:solidFill>
                <a:latin typeface="Arvo"/>
                <a:ea typeface="Arvo"/>
                <a:cs typeface="Arvo"/>
                <a:sym typeface="Arvo"/>
              </a:rPr>
              <a:t>Literature Circle Meeting</a:t>
            </a:r>
          </a:p>
        </p:txBody>
      </p:sp>
      <p:sp>
        <p:nvSpPr>
          <p:cNvPr id="510" name="Shape 510"/>
          <p:cNvSpPr txBox="1">
            <a:spLocks noGrp="1"/>
          </p:cNvSpPr>
          <p:nvPr>
            <p:ph type="body" idx="1"/>
          </p:nvPr>
        </p:nvSpPr>
        <p:spPr>
          <a:xfrm>
            <a:off x="1379650" y="1159450"/>
            <a:ext cx="6725400" cy="3147299"/>
          </a:xfrm>
          <a:prstGeom prst="rect">
            <a:avLst/>
          </a:prstGeom>
          <a:noFill/>
          <a:ln>
            <a:noFill/>
          </a:ln>
        </p:spPr>
        <p:txBody>
          <a:bodyPr lIns="91425" tIns="91425" rIns="91425" bIns="91425" anchor="t" anchorCtr="0">
            <a:noAutofit/>
          </a:bodyPr>
          <a:lstStyle/>
          <a:p>
            <a:pPr marL="457200" marR="0" lvl="0" indent="-355600" algn="l" rtl="0">
              <a:lnSpc>
                <a:spcPct val="100000"/>
              </a:lnSpc>
              <a:spcBef>
                <a:spcPts val="0"/>
              </a:spcBef>
              <a:spcAft>
                <a:spcPts val="0"/>
              </a:spcAft>
              <a:buClr>
                <a:srgbClr val="434343"/>
              </a:buClr>
              <a:buSzPct val="100000"/>
              <a:buFont typeface="Bitter"/>
              <a:buAutoNum type="arabicPeriod"/>
            </a:pPr>
            <a:r>
              <a:rPr lang="en" sz="2000">
                <a:solidFill>
                  <a:srgbClr val="434343"/>
                </a:solidFill>
                <a:latin typeface="Bitter"/>
                <a:ea typeface="Bitter"/>
                <a:cs typeface="Bitter"/>
                <a:sym typeface="Bitter"/>
              </a:rPr>
              <a:t>Each person should share what they recorded on their role sheet.</a:t>
            </a:r>
          </a:p>
          <a:p>
            <a:pPr marL="457200" marR="0" lvl="0" indent="-355600" algn="l" rtl="0">
              <a:lnSpc>
                <a:spcPct val="100000"/>
              </a:lnSpc>
              <a:spcBef>
                <a:spcPts val="0"/>
              </a:spcBef>
              <a:spcAft>
                <a:spcPts val="0"/>
              </a:spcAft>
              <a:buClr>
                <a:srgbClr val="434343"/>
              </a:buClr>
              <a:buSzPct val="100000"/>
              <a:buFont typeface="Bitter"/>
              <a:buAutoNum type="arabicPeriod"/>
            </a:pPr>
            <a:r>
              <a:rPr lang="en" sz="2000">
                <a:solidFill>
                  <a:srgbClr val="434343"/>
                </a:solidFill>
                <a:latin typeface="Bitter"/>
                <a:ea typeface="Bitter"/>
                <a:cs typeface="Bitter"/>
                <a:sym typeface="Bitter"/>
              </a:rPr>
              <a:t>As each person shares, record notes in the space provided on the back of your role sheet.</a:t>
            </a:r>
          </a:p>
          <a:p>
            <a:pPr marL="457200" marR="0" lvl="0" indent="-355600" algn="l" rtl="0">
              <a:lnSpc>
                <a:spcPct val="100000"/>
              </a:lnSpc>
              <a:spcBef>
                <a:spcPts val="0"/>
              </a:spcBef>
              <a:spcAft>
                <a:spcPts val="0"/>
              </a:spcAft>
              <a:buClr>
                <a:srgbClr val="434343"/>
              </a:buClr>
              <a:buSzPct val="100000"/>
              <a:buFont typeface="Bitter"/>
              <a:buAutoNum type="arabicPeriod"/>
            </a:pPr>
            <a:r>
              <a:rPr lang="en" sz="2000">
                <a:solidFill>
                  <a:srgbClr val="434343"/>
                </a:solidFill>
                <a:latin typeface="Bitter"/>
                <a:ea typeface="Bitter"/>
                <a:cs typeface="Bitter"/>
                <a:sym typeface="Bitter"/>
              </a:rPr>
              <a:t>Before you conclude, make sure everyone in the group knows what pages to read by next class, and is assigned a new role.</a:t>
            </a:r>
          </a:p>
          <a:p>
            <a:pPr marL="457200" marR="0" lvl="0" indent="-355600" algn="l" rtl="0">
              <a:lnSpc>
                <a:spcPct val="100000"/>
              </a:lnSpc>
              <a:spcBef>
                <a:spcPts val="0"/>
              </a:spcBef>
              <a:spcAft>
                <a:spcPts val="0"/>
              </a:spcAft>
              <a:buClr>
                <a:srgbClr val="434343"/>
              </a:buClr>
              <a:buSzPct val="100000"/>
              <a:buFont typeface="Bitter"/>
              <a:buAutoNum type="arabicPeriod"/>
            </a:pPr>
            <a:r>
              <a:rPr lang="en" sz="2000">
                <a:solidFill>
                  <a:srgbClr val="434343"/>
                </a:solidFill>
                <a:latin typeface="Bitter"/>
                <a:ea typeface="Bitter"/>
                <a:cs typeface="Bitter"/>
                <a:sym typeface="Bitter"/>
              </a:rPr>
              <a:t>Get your new role sheet. (Role #4)</a:t>
            </a:r>
          </a:p>
          <a:p>
            <a:pPr marL="457200" marR="0" lvl="0" indent="-355600" algn="l" rtl="0">
              <a:lnSpc>
                <a:spcPct val="100000"/>
              </a:lnSpc>
              <a:spcBef>
                <a:spcPts val="0"/>
              </a:spcBef>
              <a:spcAft>
                <a:spcPts val="0"/>
              </a:spcAft>
              <a:buClr>
                <a:srgbClr val="434343"/>
              </a:buClr>
              <a:buSzPct val="100000"/>
              <a:buFont typeface="Bitter"/>
              <a:buAutoNum type="arabicPeriod"/>
            </a:pPr>
            <a:r>
              <a:rPr lang="en" sz="2000" b="1">
                <a:solidFill>
                  <a:srgbClr val="434343"/>
                </a:solidFill>
                <a:latin typeface="Bitter"/>
                <a:ea typeface="Bitter"/>
                <a:cs typeface="Bitter"/>
                <a:sym typeface="Bitter"/>
              </a:rPr>
              <a:t>Role sheet #4 and reading will be due on Friday, 1/20/17.</a:t>
            </a:r>
          </a:p>
        </p:txBody>
      </p:sp>
      <p:grpSp>
        <p:nvGrpSpPr>
          <p:cNvPr id="511" name="Shape 511"/>
          <p:cNvGrpSpPr/>
          <p:nvPr/>
        </p:nvGrpSpPr>
        <p:grpSpPr>
          <a:xfrm>
            <a:off x="790189" y="778014"/>
            <a:ext cx="312073" cy="312073"/>
            <a:chOff x="1922075" y="1629000"/>
            <a:chExt cx="437200" cy="437200"/>
          </a:xfrm>
        </p:grpSpPr>
        <p:sp>
          <p:nvSpPr>
            <p:cNvPr id="512" name="Shape 512"/>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513" name="Shape 513"/>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Shape 518"/>
          <p:cNvSpPr txBox="1">
            <a:spLocks noGrp="1"/>
          </p:cNvSpPr>
          <p:nvPr>
            <p:ph type="ctrTitle"/>
          </p:nvPr>
        </p:nvSpPr>
        <p:spPr>
          <a:xfrm>
            <a:off x="2503150" y="1991850"/>
            <a:ext cx="5633400" cy="11580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434343"/>
              </a:buClr>
              <a:buSzPct val="25000"/>
              <a:buFont typeface="Arvo"/>
              <a:buNone/>
            </a:pPr>
            <a:r>
              <a:rPr lang="en" sz="3000">
                <a:latin typeface="Arvo"/>
                <a:ea typeface="Arvo"/>
                <a:cs typeface="Arvo"/>
                <a:sym typeface="Arvo"/>
              </a:rPr>
              <a:t>READ! SILENTLY!</a:t>
            </a:r>
          </a:p>
        </p:txBody>
      </p:sp>
      <p:grpSp>
        <p:nvGrpSpPr>
          <p:cNvPr id="519" name="Shape 519"/>
          <p:cNvGrpSpPr/>
          <p:nvPr/>
        </p:nvGrpSpPr>
        <p:grpSpPr>
          <a:xfrm>
            <a:off x="1199698" y="2226383"/>
            <a:ext cx="858500" cy="690734"/>
            <a:chOff x="1926350" y="995225"/>
            <a:chExt cx="428650" cy="356600"/>
          </a:xfrm>
        </p:grpSpPr>
        <p:sp>
          <p:nvSpPr>
            <p:cNvPr id="520" name="Shape 520"/>
            <p:cNvSpPr/>
            <p:nvPr/>
          </p:nvSpPr>
          <p:spPr>
            <a:xfrm>
              <a:off x="1926350" y="1298075"/>
              <a:ext cx="208225" cy="53750"/>
            </a:xfrm>
            <a:custGeom>
              <a:avLst/>
              <a:gdLst/>
              <a:ahLst/>
              <a:cxnLst/>
              <a:rect l="0" t="0" r="0" b="0"/>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521" name="Shape 521"/>
            <p:cNvSpPr/>
            <p:nvPr/>
          </p:nvSpPr>
          <p:spPr>
            <a:xfrm>
              <a:off x="2146775" y="1298075"/>
              <a:ext cx="208225" cy="53750"/>
            </a:xfrm>
            <a:custGeom>
              <a:avLst/>
              <a:gdLst/>
              <a:ahLst/>
              <a:cxnLst/>
              <a:rect l="0" t="0" r="0" b="0"/>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522" name="Shape 522"/>
            <p:cNvSpPr/>
            <p:nvPr/>
          </p:nvSpPr>
          <p:spPr>
            <a:xfrm>
              <a:off x="1926350" y="995225"/>
              <a:ext cx="208225" cy="332175"/>
            </a:xfrm>
            <a:custGeom>
              <a:avLst/>
              <a:gdLst/>
              <a:ahLst/>
              <a:cxnLst/>
              <a:rect l="0" t="0" r="0" b="0"/>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523" name="Shape 523"/>
            <p:cNvSpPr/>
            <p:nvPr/>
          </p:nvSpPr>
          <p:spPr>
            <a:xfrm>
              <a:off x="2146775" y="995225"/>
              <a:ext cx="208225" cy="332175"/>
            </a:xfrm>
            <a:custGeom>
              <a:avLst/>
              <a:gdLst/>
              <a:ahLst/>
              <a:cxnLst/>
              <a:rect l="0" t="0" r="0" b="0"/>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descr="&quot;The True Story of the Three Little Pigs&quot; by Jon Scieszka. Illustrations by Lane Smith. Read by martellorules http://www.youtube.com/user/martellorules  I do not own this story, illustrations, or voice acting. I simply wanted to show my students a version of this story where it is read well and has moving pictures." title="The True Story of the Three Little Pigs">
            <a:hlinkClick r:id="rId3"/>
          </p:cNvPr>
          <p:cNvSpPr/>
          <p:nvPr/>
        </p:nvSpPr>
        <p:spPr>
          <a:xfrm>
            <a:off x="1315887" y="129662"/>
            <a:ext cx="6512224" cy="4884174"/>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p:nvPr/>
        </p:nvSpPr>
        <p:spPr>
          <a:xfrm>
            <a:off x="833662" y="854100"/>
            <a:ext cx="4782600" cy="3390000"/>
          </a:xfrm>
          <a:prstGeom prst="ellipse">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21" name="Shape 421"/>
          <p:cNvSpPr/>
          <p:nvPr/>
        </p:nvSpPr>
        <p:spPr>
          <a:xfrm>
            <a:off x="3734137" y="854100"/>
            <a:ext cx="4576200" cy="3435300"/>
          </a:xfrm>
          <a:prstGeom prst="ellipse">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22" name="Shape 422"/>
          <p:cNvSpPr txBox="1"/>
          <p:nvPr/>
        </p:nvSpPr>
        <p:spPr>
          <a:xfrm>
            <a:off x="6151825" y="591875"/>
            <a:ext cx="2466000" cy="521400"/>
          </a:xfrm>
          <a:prstGeom prst="rect">
            <a:avLst/>
          </a:prstGeom>
          <a:noFill/>
          <a:ln>
            <a:noFill/>
          </a:ln>
        </p:spPr>
        <p:txBody>
          <a:bodyPr lIns="91425" tIns="91425" rIns="91425" bIns="91425" anchor="t" anchorCtr="0">
            <a:noAutofit/>
          </a:bodyPr>
          <a:lstStyle/>
          <a:p>
            <a:pPr lvl="0" indent="457200" rtl="0">
              <a:spcBef>
                <a:spcPts val="0"/>
              </a:spcBef>
              <a:buNone/>
            </a:pPr>
            <a:r>
              <a:rPr lang="en"/>
              <a:t>The “true” story</a:t>
            </a:r>
          </a:p>
        </p:txBody>
      </p:sp>
      <p:sp>
        <p:nvSpPr>
          <p:cNvPr id="423" name="Shape 423"/>
          <p:cNvSpPr txBox="1"/>
          <p:nvPr/>
        </p:nvSpPr>
        <p:spPr>
          <a:xfrm>
            <a:off x="833675" y="591875"/>
            <a:ext cx="2466000" cy="521400"/>
          </a:xfrm>
          <a:prstGeom prst="rect">
            <a:avLst/>
          </a:prstGeom>
          <a:noFill/>
          <a:ln>
            <a:noFill/>
          </a:ln>
        </p:spPr>
        <p:txBody>
          <a:bodyPr lIns="91425" tIns="91425" rIns="91425" bIns="91425" anchor="t" anchorCtr="0">
            <a:noAutofit/>
          </a:bodyPr>
          <a:lstStyle/>
          <a:p>
            <a:pPr lvl="0" rtl="0">
              <a:spcBef>
                <a:spcPts val="0"/>
              </a:spcBef>
              <a:buNone/>
            </a:pPr>
            <a:r>
              <a:rPr lang="en"/>
              <a:t>The original story</a:t>
            </a:r>
          </a:p>
        </p:txBody>
      </p:sp>
      <p:sp>
        <p:nvSpPr>
          <p:cNvPr id="424" name="Shape 424"/>
          <p:cNvSpPr txBox="1"/>
          <p:nvPr/>
        </p:nvSpPr>
        <p:spPr>
          <a:xfrm>
            <a:off x="3339000" y="591875"/>
            <a:ext cx="2466000" cy="521400"/>
          </a:xfrm>
          <a:prstGeom prst="rect">
            <a:avLst/>
          </a:prstGeom>
          <a:noFill/>
          <a:ln>
            <a:noFill/>
          </a:ln>
        </p:spPr>
        <p:txBody>
          <a:bodyPr lIns="91425" tIns="91425" rIns="91425" bIns="91425" anchor="t" anchorCtr="0">
            <a:noAutofit/>
          </a:bodyPr>
          <a:lstStyle/>
          <a:p>
            <a:pPr lvl="0" algn="ctr" rtl="0">
              <a:spcBef>
                <a:spcPts val="0"/>
              </a:spcBef>
              <a:buNone/>
            </a:pPr>
            <a:r>
              <a:rPr lang="en"/>
              <a:t>Both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a:solidFill>
                  <a:srgbClr val="999999"/>
                </a:solidFill>
                <a:latin typeface="Arvo"/>
                <a:ea typeface="Arvo"/>
                <a:cs typeface="Arvo"/>
                <a:sym typeface="Arvo"/>
              </a:rPr>
              <a:t>Consider these questions:</a:t>
            </a:r>
          </a:p>
        </p:txBody>
      </p:sp>
      <p:sp>
        <p:nvSpPr>
          <p:cNvPr id="430" name="Shape 430"/>
          <p:cNvSpPr txBox="1">
            <a:spLocks noGrp="1"/>
          </p:cNvSpPr>
          <p:nvPr>
            <p:ph type="body" idx="1"/>
          </p:nvPr>
        </p:nvSpPr>
        <p:spPr>
          <a:xfrm>
            <a:off x="1379650" y="1502273"/>
            <a:ext cx="6725400" cy="2804400"/>
          </a:xfrm>
          <a:prstGeom prst="rect">
            <a:avLst/>
          </a:prstGeom>
          <a:noFill/>
          <a:ln>
            <a:noFill/>
          </a:ln>
        </p:spPr>
        <p:txBody>
          <a:bodyPr lIns="91425" tIns="91425" rIns="91425" bIns="91425" anchor="t" anchorCtr="0">
            <a:noAutofit/>
          </a:bodyPr>
          <a:lstStyle/>
          <a:p>
            <a:pPr marL="457200" marR="0" lvl="0" indent="-355600" algn="l" rtl="0">
              <a:lnSpc>
                <a:spcPct val="100000"/>
              </a:lnSpc>
              <a:spcBef>
                <a:spcPts val="0"/>
              </a:spcBef>
              <a:spcAft>
                <a:spcPts val="0"/>
              </a:spcAft>
              <a:buClr>
                <a:srgbClr val="434343"/>
              </a:buClr>
              <a:buSzPct val="100000"/>
              <a:buFont typeface="Bitter"/>
              <a:buAutoNum type="arabicPeriod"/>
            </a:pPr>
            <a:r>
              <a:rPr lang="en" sz="2000">
                <a:solidFill>
                  <a:srgbClr val="434343"/>
                </a:solidFill>
                <a:latin typeface="Bitter"/>
                <a:ea typeface="Bitter"/>
                <a:cs typeface="Bitter"/>
                <a:sym typeface="Bitter"/>
              </a:rPr>
              <a:t>Who is telling the story and how is it a different point of view from the original?</a:t>
            </a:r>
          </a:p>
          <a:p>
            <a:pPr marL="457200" marR="0" lvl="0" indent="-355600" algn="l" rtl="0">
              <a:lnSpc>
                <a:spcPct val="100000"/>
              </a:lnSpc>
              <a:spcBef>
                <a:spcPts val="0"/>
              </a:spcBef>
              <a:spcAft>
                <a:spcPts val="0"/>
              </a:spcAft>
              <a:buClr>
                <a:srgbClr val="434343"/>
              </a:buClr>
              <a:buSzPct val="100000"/>
              <a:buFont typeface="Bitter"/>
              <a:buAutoNum type="arabicPeriod"/>
            </a:pPr>
            <a:r>
              <a:rPr lang="en" sz="2000">
                <a:solidFill>
                  <a:srgbClr val="434343"/>
                </a:solidFill>
                <a:latin typeface="Bitter"/>
                <a:ea typeface="Bitter"/>
                <a:cs typeface="Bitter"/>
                <a:sym typeface="Bitter"/>
              </a:rPr>
              <a:t>How do these things change? Be specific.</a:t>
            </a:r>
          </a:p>
          <a:p>
            <a:pPr marL="914400" marR="0" lvl="1" indent="-355600" algn="l" rtl="0">
              <a:lnSpc>
                <a:spcPct val="100000"/>
              </a:lnSpc>
              <a:spcBef>
                <a:spcPts val="0"/>
              </a:spcBef>
              <a:spcAft>
                <a:spcPts val="0"/>
              </a:spcAft>
              <a:buClr>
                <a:srgbClr val="434343"/>
              </a:buClr>
              <a:buSzPct val="100000"/>
              <a:buFont typeface="Bitter"/>
              <a:buAutoNum type="alphaLcPeriod"/>
            </a:pPr>
            <a:r>
              <a:rPr lang="en" sz="2000">
                <a:solidFill>
                  <a:srgbClr val="434343"/>
                </a:solidFill>
                <a:latin typeface="Bitter"/>
                <a:ea typeface="Bitter"/>
                <a:cs typeface="Bitter"/>
                <a:sym typeface="Bitter"/>
              </a:rPr>
              <a:t>The plot?</a:t>
            </a:r>
          </a:p>
          <a:p>
            <a:pPr marL="914400" marR="0" lvl="1" indent="-355600" algn="l" rtl="0">
              <a:lnSpc>
                <a:spcPct val="100000"/>
              </a:lnSpc>
              <a:spcBef>
                <a:spcPts val="0"/>
              </a:spcBef>
              <a:spcAft>
                <a:spcPts val="0"/>
              </a:spcAft>
              <a:buClr>
                <a:srgbClr val="434343"/>
              </a:buClr>
              <a:buSzPct val="100000"/>
              <a:buFont typeface="Bitter"/>
              <a:buAutoNum type="alphaLcPeriod"/>
            </a:pPr>
            <a:r>
              <a:rPr lang="en" sz="2000">
                <a:solidFill>
                  <a:srgbClr val="434343"/>
                </a:solidFill>
                <a:latin typeface="Bitter"/>
                <a:ea typeface="Bitter"/>
                <a:cs typeface="Bitter"/>
                <a:sym typeface="Bitter"/>
              </a:rPr>
              <a:t>Your feelings for the pigs?</a:t>
            </a:r>
          </a:p>
          <a:p>
            <a:pPr marL="914400" marR="0" lvl="1" indent="-355600" algn="l" rtl="0">
              <a:lnSpc>
                <a:spcPct val="100000"/>
              </a:lnSpc>
              <a:spcBef>
                <a:spcPts val="0"/>
              </a:spcBef>
              <a:spcAft>
                <a:spcPts val="0"/>
              </a:spcAft>
              <a:buClr>
                <a:srgbClr val="434343"/>
              </a:buClr>
              <a:buSzPct val="100000"/>
              <a:buFont typeface="Bitter"/>
              <a:buAutoNum type="alphaLcPeriod"/>
            </a:pPr>
            <a:r>
              <a:rPr lang="en" sz="2000">
                <a:solidFill>
                  <a:srgbClr val="434343"/>
                </a:solidFill>
                <a:latin typeface="Bitter"/>
                <a:ea typeface="Bitter"/>
                <a:cs typeface="Bitter"/>
                <a:sym typeface="Bitter"/>
              </a:rPr>
              <a:t>Your feelings for the wolf?</a:t>
            </a:r>
          </a:p>
          <a:p>
            <a:pPr marL="914400" marR="0" lvl="1" indent="-355600" algn="l" rtl="0">
              <a:lnSpc>
                <a:spcPct val="100000"/>
              </a:lnSpc>
              <a:spcBef>
                <a:spcPts val="0"/>
              </a:spcBef>
              <a:spcAft>
                <a:spcPts val="0"/>
              </a:spcAft>
              <a:buClr>
                <a:srgbClr val="434343"/>
              </a:buClr>
              <a:buSzPct val="100000"/>
              <a:buFont typeface="Bitter"/>
              <a:buAutoNum type="alphaLcPeriod"/>
            </a:pPr>
            <a:r>
              <a:rPr lang="en" sz="2000">
                <a:solidFill>
                  <a:srgbClr val="434343"/>
                </a:solidFill>
                <a:latin typeface="Bitter"/>
                <a:ea typeface="Bitter"/>
                <a:cs typeface="Bitter"/>
                <a:sym typeface="Bitter"/>
              </a:rPr>
              <a:t>The theme of the story?</a:t>
            </a:r>
          </a:p>
        </p:txBody>
      </p:sp>
      <p:grpSp>
        <p:nvGrpSpPr>
          <p:cNvPr id="431" name="Shape 431"/>
          <p:cNvGrpSpPr/>
          <p:nvPr/>
        </p:nvGrpSpPr>
        <p:grpSpPr>
          <a:xfrm>
            <a:off x="790189" y="778014"/>
            <a:ext cx="312073" cy="312073"/>
            <a:chOff x="1922075" y="1629000"/>
            <a:chExt cx="437200" cy="437200"/>
          </a:xfrm>
        </p:grpSpPr>
        <p:sp>
          <p:nvSpPr>
            <p:cNvPr id="432" name="Shape 432"/>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33" name="Shape 433"/>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ctrTitle" idx="4294967295"/>
          </p:nvPr>
        </p:nvSpPr>
        <p:spPr>
          <a:xfrm>
            <a:off x="1778750" y="2345350"/>
            <a:ext cx="5586600" cy="11598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999999"/>
              </a:buClr>
              <a:buSzPct val="25000"/>
              <a:buFont typeface="Arvo"/>
              <a:buNone/>
            </a:pPr>
            <a:r>
              <a:rPr lang="en" sz="6000">
                <a:solidFill>
                  <a:srgbClr val="999999"/>
                </a:solidFill>
                <a:latin typeface="Arvo"/>
                <a:ea typeface="Arvo"/>
                <a:cs typeface="Arvo"/>
                <a:sym typeface="Arvo"/>
              </a:rPr>
              <a:t>Point of View</a:t>
            </a:r>
          </a:p>
        </p:txBody>
      </p:sp>
      <p:sp>
        <p:nvSpPr>
          <p:cNvPr id="439" name="Shape 439"/>
          <p:cNvSpPr txBox="1">
            <a:spLocks noGrp="1"/>
          </p:cNvSpPr>
          <p:nvPr>
            <p:ph type="subTitle" idx="4294967295"/>
          </p:nvPr>
        </p:nvSpPr>
        <p:spPr>
          <a:xfrm>
            <a:off x="902375" y="3259150"/>
            <a:ext cx="7451100" cy="7848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D9D9D9"/>
              </a:buClr>
              <a:buSzPct val="25000"/>
              <a:buFont typeface="Bitter"/>
              <a:buNone/>
            </a:pPr>
            <a:r>
              <a:rPr lang="en" sz="1600" i="1">
                <a:solidFill>
                  <a:srgbClr val="434343"/>
                </a:solidFill>
                <a:latin typeface="Bitter"/>
                <a:ea typeface="Bitter"/>
                <a:cs typeface="Bitter"/>
                <a:sym typeface="Bitter"/>
              </a:rPr>
              <a:t>When studying the perspective of the narrator, the reader is concerned with the relationship between the person telling the story (the narrator) and the agents referred to by the story teller (the characters).</a:t>
            </a:r>
          </a:p>
        </p:txBody>
      </p:sp>
      <p:grpSp>
        <p:nvGrpSpPr>
          <p:cNvPr id="440" name="Shape 440"/>
          <p:cNvGrpSpPr/>
          <p:nvPr/>
        </p:nvGrpSpPr>
        <p:grpSpPr>
          <a:xfrm>
            <a:off x="1591900" y="1319668"/>
            <a:ext cx="1520598" cy="980141"/>
            <a:chOff x="3241525" y="3039450"/>
            <a:chExt cx="494600" cy="312625"/>
          </a:xfrm>
        </p:grpSpPr>
        <p:sp>
          <p:nvSpPr>
            <p:cNvPr id="441" name="Shape 441"/>
            <p:cNvSpPr/>
            <p:nvPr/>
          </p:nvSpPr>
          <p:spPr>
            <a:xfrm>
              <a:off x="3241525" y="3039450"/>
              <a:ext cx="494600" cy="312625"/>
            </a:xfrm>
            <a:custGeom>
              <a:avLst/>
              <a:gdLst/>
              <a:ahLst/>
              <a:cxnLst/>
              <a:rect l="0" t="0" r="0" b="0"/>
              <a:pathLst>
                <a:path w="19784" h="12505" extrusionOk="0">
                  <a:moveTo>
                    <a:pt x="9892" y="977"/>
                  </a:moveTo>
                  <a:lnTo>
                    <a:pt x="10356" y="1001"/>
                  </a:lnTo>
                  <a:lnTo>
                    <a:pt x="10796" y="1050"/>
                  </a:lnTo>
                  <a:lnTo>
                    <a:pt x="11235" y="1124"/>
                  </a:lnTo>
                  <a:lnTo>
                    <a:pt x="11675" y="1221"/>
                  </a:lnTo>
                  <a:lnTo>
                    <a:pt x="12090" y="1343"/>
                  </a:lnTo>
                  <a:lnTo>
                    <a:pt x="12505" y="1490"/>
                  </a:lnTo>
                  <a:lnTo>
                    <a:pt x="12920" y="1661"/>
                  </a:lnTo>
                  <a:lnTo>
                    <a:pt x="13311" y="1832"/>
                  </a:lnTo>
                  <a:lnTo>
                    <a:pt x="13702" y="2027"/>
                  </a:lnTo>
                  <a:lnTo>
                    <a:pt x="14068" y="2223"/>
                  </a:lnTo>
                  <a:lnTo>
                    <a:pt x="14752" y="2662"/>
                  </a:lnTo>
                  <a:lnTo>
                    <a:pt x="15412" y="3126"/>
                  </a:lnTo>
                  <a:lnTo>
                    <a:pt x="15973" y="3590"/>
                  </a:lnTo>
                  <a:lnTo>
                    <a:pt x="16462" y="4005"/>
                  </a:lnTo>
                  <a:lnTo>
                    <a:pt x="16901" y="4421"/>
                  </a:lnTo>
                  <a:lnTo>
                    <a:pt x="17292" y="4811"/>
                  </a:lnTo>
                  <a:lnTo>
                    <a:pt x="17634" y="5178"/>
                  </a:lnTo>
                  <a:lnTo>
                    <a:pt x="18196" y="5813"/>
                  </a:lnTo>
                  <a:lnTo>
                    <a:pt x="18562" y="6252"/>
                  </a:lnTo>
                  <a:lnTo>
                    <a:pt x="18196" y="6692"/>
                  </a:lnTo>
                  <a:lnTo>
                    <a:pt x="17634" y="7327"/>
                  </a:lnTo>
                  <a:lnTo>
                    <a:pt x="17292" y="7693"/>
                  </a:lnTo>
                  <a:lnTo>
                    <a:pt x="16901" y="8084"/>
                  </a:lnTo>
                  <a:lnTo>
                    <a:pt x="16462" y="8499"/>
                  </a:lnTo>
                  <a:lnTo>
                    <a:pt x="15973" y="8915"/>
                  </a:lnTo>
                  <a:lnTo>
                    <a:pt x="15412" y="9379"/>
                  </a:lnTo>
                  <a:lnTo>
                    <a:pt x="14752" y="9843"/>
                  </a:lnTo>
                  <a:lnTo>
                    <a:pt x="14068" y="10282"/>
                  </a:lnTo>
                  <a:lnTo>
                    <a:pt x="13702" y="10478"/>
                  </a:lnTo>
                  <a:lnTo>
                    <a:pt x="13311" y="10673"/>
                  </a:lnTo>
                  <a:lnTo>
                    <a:pt x="12920" y="10844"/>
                  </a:lnTo>
                  <a:lnTo>
                    <a:pt x="12505" y="11015"/>
                  </a:lnTo>
                  <a:lnTo>
                    <a:pt x="12090" y="11161"/>
                  </a:lnTo>
                  <a:lnTo>
                    <a:pt x="11675" y="11284"/>
                  </a:lnTo>
                  <a:lnTo>
                    <a:pt x="11235" y="11381"/>
                  </a:lnTo>
                  <a:lnTo>
                    <a:pt x="10796" y="11455"/>
                  </a:lnTo>
                  <a:lnTo>
                    <a:pt x="10356" y="11503"/>
                  </a:lnTo>
                  <a:lnTo>
                    <a:pt x="9892" y="11528"/>
                  </a:lnTo>
                  <a:lnTo>
                    <a:pt x="9477" y="11528"/>
                  </a:lnTo>
                  <a:lnTo>
                    <a:pt x="9086" y="11479"/>
                  </a:lnTo>
                  <a:lnTo>
                    <a:pt x="8695" y="11430"/>
                  </a:lnTo>
                  <a:lnTo>
                    <a:pt x="8304" y="11332"/>
                  </a:lnTo>
                  <a:lnTo>
                    <a:pt x="7914" y="11235"/>
                  </a:lnTo>
                  <a:lnTo>
                    <a:pt x="7523" y="11113"/>
                  </a:lnTo>
                  <a:lnTo>
                    <a:pt x="7157" y="10990"/>
                  </a:lnTo>
                  <a:lnTo>
                    <a:pt x="6790" y="10844"/>
                  </a:lnTo>
                  <a:lnTo>
                    <a:pt x="6448" y="10673"/>
                  </a:lnTo>
                  <a:lnTo>
                    <a:pt x="6082" y="10502"/>
                  </a:lnTo>
                  <a:lnTo>
                    <a:pt x="5423" y="10111"/>
                  </a:lnTo>
                  <a:lnTo>
                    <a:pt x="4788" y="9696"/>
                  </a:lnTo>
                  <a:lnTo>
                    <a:pt x="4201" y="9232"/>
                  </a:lnTo>
                  <a:lnTo>
                    <a:pt x="3640" y="8792"/>
                  </a:lnTo>
                  <a:lnTo>
                    <a:pt x="3127" y="8328"/>
                  </a:lnTo>
                  <a:lnTo>
                    <a:pt x="2663" y="7889"/>
                  </a:lnTo>
                  <a:lnTo>
                    <a:pt x="2272" y="7474"/>
                  </a:lnTo>
                  <a:lnTo>
                    <a:pt x="1613" y="6741"/>
                  </a:lnTo>
                  <a:lnTo>
                    <a:pt x="1222" y="6252"/>
                  </a:lnTo>
                  <a:lnTo>
                    <a:pt x="1613" y="5764"/>
                  </a:lnTo>
                  <a:lnTo>
                    <a:pt x="2272" y="5031"/>
                  </a:lnTo>
                  <a:lnTo>
                    <a:pt x="2663" y="4616"/>
                  </a:lnTo>
                  <a:lnTo>
                    <a:pt x="3127" y="4176"/>
                  </a:lnTo>
                  <a:lnTo>
                    <a:pt x="3640" y="3712"/>
                  </a:lnTo>
                  <a:lnTo>
                    <a:pt x="4201" y="3273"/>
                  </a:lnTo>
                  <a:lnTo>
                    <a:pt x="4788" y="2833"/>
                  </a:lnTo>
                  <a:lnTo>
                    <a:pt x="5423" y="2394"/>
                  </a:lnTo>
                  <a:lnTo>
                    <a:pt x="6082" y="2003"/>
                  </a:lnTo>
                  <a:lnTo>
                    <a:pt x="6448" y="1832"/>
                  </a:lnTo>
                  <a:lnTo>
                    <a:pt x="6790" y="1661"/>
                  </a:lnTo>
                  <a:lnTo>
                    <a:pt x="7157" y="1514"/>
                  </a:lnTo>
                  <a:lnTo>
                    <a:pt x="7523" y="1392"/>
                  </a:lnTo>
                  <a:lnTo>
                    <a:pt x="7914" y="1270"/>
                  </a:lnTo>
                  <a:lnTo>
                    <a:pt x="8304" y="1172"/>
                  </a:lnTo>
                  <a:lnTo>
                    <a:pt x="8695" y="1075"/>
                  </a:lnTo>
                  <a:lnTo>
                    <a:pt x="9086" y="1026"/>
                  </a:lnTo>
                  <a:lnTo>
                    <a:pt x="9477" y="977"/>
                  </a:lnTo>
                  <a:close/>
                  <a:moveTo>
                    <a:pt x="9892" y="0"/>
                  </a:moveTo>
                  <a:lnTo>
                    <a:pt x="9404" y="25"/>
                  </a:lnTo>
                  <a:lnTo>
                    <a:pt x="8915" y="73"/>
                  </a:lnTo>
                  <a:lnTo>
                    <a:pt x="8451" y="147"/>
                  </a:lnTo>
                  <a:lnTo>
                    <a:pt x="7963" y="244"/>
                  </a:lnTo>
                  <a:lnTo>
                    <a:pt x="7523" y="366"/>
                  </a:lnTo>
                  <a:lnTo>
                    <a:pt x="7059" y="513"/>
                  </a:lnTo>
                  <a:lnTo>
                    <a:pt x="6619" y="684"/>
                  </a:lnTo>
                  <a:lnTo>
                    <a:pt x="6204" y="879"/>
                  </a:lnTo>
                  <a:lnTo>
                    <a:pt x="5765" y="1075"/>
                  </a:lnTo>
                  <a:lnTo>
                    <a:pt x="5374" y="1295"/>
                  </a:lnTo>
                  <a:lnTo>
                    <a:pt x="4959" y="1539"/>
                  </a:lnTo>
                  <a:lnTo>
                    <a:pt x="4592" y="1783"/>
                  </a:lnTo>
                  <a:lnTo>
                    <a:pt x="3860" y="2296"/>
                  </a:lnTo>
                  <a:lnTo>
                    <a:pt x="3176" y="2833"/>
                  </a:lnTo>
                  <a:lnTo>
                    <a:pt x="2565" y="3370"/>
                  </a:lnTo>
                  <a:lnTo>
                    <a:pt x="2028" y="3883"/>
                  </a:lnTo>
                  <a:lnTo>
                    <a:pt x="1539" y="4372"/>
                  </a:lnTo>
                  <a:lnTo>
                    <a:pt x="1149" y="4836"/>
                  </a:lnTo>
                  <a:lnTo>
                    <a:pt x="562" y="5520"/>
                  </a:lnTo>
                  <a:lnTo>
                    <a:pt x="318" y="5837"/>
                  </a:lnTo>
                  <a:lnTo>
                    <a:pt x="1" y="6252"/>
                  </a:lnTo>
                  <a:lnTo>
                    <a:pt x="318" y="6668"/>
                  </a:lnTo>
                  <a:lnTo>
                    <a:pt x="562" y="6985"/>
                  </a:lnTo>
                  <a:lnTo>
                    <a:pt x="1149" y="7669"/>
                  </a:lnTo>
                  <a:lnTo>
                    <a:pt x="1539" y="8133"/>
                  </a:lnTo>
                  <a:lnTo>
                    <a:pt x="2028" y="8621"/>
                  </a:lnTo>
                  <a:lnTo>
                    <a:pt x="2565" y="9134"/>
                  </a:lnTo>
                  <a:lnTo>
                    <a:pt x="3176" y="9672"/>
                  </a:lnTo>
                  <a:lnTo>
                    <a:pt x="3860" y="10209"/>
                  </a:lnTo>
                  <a:lnTo>
                    <a:pt x="4592" y="10722"/>
                  </a:lnTo>
                  <a:lnTo>
                    <a:pt x="4959" y="10966"/>
                  </a:lnTo>
                  <a:lnTo>
                    <a:pt x="5374" y="11210"/>
                  </a:lnTo>
                  <a:lnTo>
                    <a:pt x="5765" y="11430"/>
                  </a:lnTo>
                  <a:lnTo>
                    <a:pt x="6204" y="11625"/>
                  </a:lnTo>
                  <a:lnTo>
                    <a:pt x="6619" y="11821"/>
                  </a:lnTo>
                  <a:lnTo>
                    <a:pt x="7059" y="11992"/>
                  </a:lnTo>
                  <a:lnTo>
                    <a:pt x="7523" y="12138"/>
                  </a:lnTo>
                  <a:lnTo>
                    <a:pt x="7963" y="12260"/>
                  </a:lnTo>
                  <a:lnTo>
                    <a:pt x="8451" y="12358"/>
                  </a:lnTo>
                  <a:lnTo>
                    <a:pt x="8915" y="12431"/>
                  </a:lnTo>
                  <a:lnTo>
                    <a:pt x="9404" y="12480"/>
                  </a:lnTo>
                  <a:lnTo>
                    <a:pt x="9892" y="12505"/>
                  </a:lnTo>
                  <a:lnTo>
                    <a:pt x="10380" y="12480"/>
                  </a:lnTo>
                  <a:lnTo>
                    <a:pt x="10869" y="12431"/>
                  </a:lnTo>
                  <a:lnTo>
                    <a:pt x="11333" y="12358"/>
                  </a:lnTo>
                  <a:lnTo>
                    <a:pt x="11821" y="12260"/>
                  </a:lnTo>
                  <a:lnTo>
                    <a:pt x="12261" y="12138"/>
                  </a:lnTo>
                  <a:lnTo>
                    <a:pt x="12725" y="11992"/>
                  </a:lnTo>
                  <a:lnTo>
                    <a:pt x="13165" y="11821"/>
                  </a:lnTo>
                  <a:lnTo>
                    <a:pt x="13580" y="11625"/>
                  </a:lnTo>
                  <a:lnTo>
                    <a:pt x="14019" y="11430"/>
                  </a:lnTo>
                  <a:lnTo>
                    <a:pt x="14410" y="11210"/>
                  </a:lnTo>
                  <a:lnTo>
                    <a:pt x="14825" y="10966"/>
                  </a:lnTo>
                  <a:lnTo>
                    <a:pt x="15192" y="10722"/>
                  </a:lnTo>
                  <a:lnTo>
                    <a:pt x="15924" y="10209"/>
                  </a:lnTo>
                  <a:lnTo>
                    <a:pt x="16608" y="9672"/>
                  </a:lnTo>
                  <a:lnTo>
                    <a:pt x="17219" y="9134"/>
                  </a:lnTo>
                  <a:lnTo>
                    <a:pt x="17756" y="8621"/>
                  </a:lnTo>
                  <a:lnTo>
                    <a:pt x="18245" y="8133"/>
                  </a:lnTo>
                  <a:lnTo>
                    <a:pt x="18635" y="7669"/>
                  </a:lnTo>
                  <a:lnTo>
                    <a:pt x="19222" y="6985"/>
                  </a:lnTo>
                  <a:lnTo>
                    <a:pt x="19466" y="6668"/>
                  </a:lnTo>
                  <a:lnTo>
                    <a:pt x="19783" y="6252"/>
                  </a:lnTo>
                  <a:lnTo>
                    <a:pt x="19466" y="5837"/>
                  </a:lnTo>
                  <a:lnTo>
                    <a:pt x="19222" y="5520"/>
                  </a:lnTo>
                  <a:lnTo>
                    <a:pt x="18635" y="4836"/>
                  </a:lnTo>
                  <a:lnTo>
                    <a:pt x="18245" y="4372"/>
                  </a:lnTo>
                  <a:lnTo>
                    <a:pt x="17756" y="3883"/>
                  </a:lnTo>
                  <a:lnTo>
                    <a:pt x="17219" y="3370"/>
                  </a:lnTo>
                  <a:lnTo>
                    <a:pt x="16608" y="2833"/>
                  </a:lnTo>
                  <a:lnTo>
                    <a:pt x="15924" y="2296"/>
                  </a:lnTo>
                  <a:lnTo>
                    <a:pt x="15192" y="1783"/>
                  </a:lnTo>
                  <a:lnTo>
                    <a:pt x="14825" y="1539"/>
                  </a:lnTo>
                  <a:lnTo>
                    <a:pt x="14410" y="1295"/>
                  </a:lnTo>
                  <a:lnTo>
                    <a:pt x="14019" y="1075"/>
                  </a:lnTo>
                  <a:lnTo>
                    <a:pt x="13580" y="879"/>
                  </a:lnTo>
                  <a:lnTo>
                    <a:pt x="13165" y="684"/>
                  </a:lnTo>
                  <a:lnTo>
                    <a:pt x="12725" y="513"/>
                  </a:lnTo>
                  <a:lnTo>
                    <a:pt x="12261" y="366"/>
                  </a:lnTo>
                  <a:lnTo>
                    <a:pt x="11821" y="244"/>
                  </a:lnTo>
                  <a:lnTo>
                    <a:pt x="11333" y="147"/>
                  </a:lnTo>
                  <a:lnTo>
                    <a:pt x="10869" y="73"/>
                  </a:lnTo>
                  <a:lnTo>
                    <a:pt x="10380" y="25"/>
                  </a:lnTo>
                  <a:lnTo>
                    <a:pt x="9892"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42" name="Shape 442"/>
            <p:cNvSpPr/>
            <p:nvPr/>
          </p:nvSpPr>
          <p:spPr>
            <a:xfrm>
              <a:off x="3384400" y="3091350"/>
              <a:ext cx="208850" cy="208825"/>
            </a:xfrm>
            <a:custGeom>
              <a:avLst/>
              <a:gdLst/>
              <a:ahLst/>
              <a:cxnLst/>
              <a:rect l="0" t="0" r="0" b="0"/>
              <a:pathLst>
                <a:path w="8354" h="8353" extrusionOk="0">
                  <a:moveTo>
                    <a:pt x="4177" y="0"/>
                  </a:moveTo>
                  <a:lnTo>
                    <a:pt x="3762" y="24"/>
                  </a:lnTo>
                  <a:lnTo>
                    <a:pt x="3347" y="73"/>
                  </a:lnTo>
                  <a:lnTo>
                    <a:pt x="2931" y="195"/>
                  </a:lnTo>
                  <a:lnTo>
                    <a:pt x="2541" y="318"/>
                  </a:lnTo>
                  <a:lnTo>
                    <a:pt x="2174" y="513"/>
                  </a:lnTo>
                  <a:lnTo>
                    <a:pt x="1832" y="708"/>
                  </a:lnTo>
                  <a:lnTo>
                    <a:pt x="1515" y="953"/>
                  </a:lnTo>
                  <a:lnTo>
                    <a:pt x="1222" y="1221"/>
                  </a:lnTo>
                  <a:lnTo>
                    <a:pt x="953" y="1514"/>
                  </a:lnTo>
                  <a:lnTo>
                    <a:pt x="709" y="1832"/>
                  </a:lnTo>
                  <a:lnTo>
                    <a:pt x="514" y="2174"/>
                  </a:lnTo>
                  <a:lnTo>
                    <a:pt x="318" y="2540"/>
                  </a:lnTo>
                  <a:lnTo>
                    <a:pt x="196" y="2931"/>
                  </a:lnTo>
                  <a:lnTo>
                    <a:pt x="74" y="3346"/>
                  </a:lnTo>
                  <a:lnTo>
                    <a:pt x="25" y="3761"/>
                  </a:lnTo>
                  <a:lnTo>
                    <a:pt x="1" y="4176"/>
                  </a:lnTo>
                  <a:lnTo>
                    <a:pt x="25" y="4592"/>
                  </a:lnTo>
                  <a:lnTo>
                    <a:pt x="74" y="5007"/>
                  </a:lnTo>
                  <a:lnTo>
                    <a:pt x="196" y="5422"/>
                  </a:lnTo>
                  <a:lnTo>
                    <a:pt x="318" y="5813"/>
                  </a:lnTo>
                  <a:lnTo>
                    <a:pt x="514" y="6179"/>
                  </a:lnTo>
                  <a:lnTo>
                    <a:pt x="709" y="6521"/>
                  </a:lnTo>
                  <a:lnTo>
                    <a:pt x="953" y="6839"/>
                  </a:lnTo>
                  <a:lnTo>
                    <a:pt x="1222" y="7132"/>
                  </a:lnTo>
                  <a:lnTo>
                    <a:pt x="1515" y="7400"/>
                  </a:lnTo>
                  <a:lnTo>
                    <a:pt x="1832" y="7644"/>
                  </a:lnTo>
                  <a:lnTo>
                    <a:pt x="2174" y="7840"/>
                  </a:lnTo>
                  <a:lnTo>
                    <a:pt x="2541" y="8035"/>
                  </a:lnTo>
                  <a:lnTo>
                    <a:pt x="2931" y="8157"/>
                  </a:lnTo>
                  <a:lnTo>
                    <a:pt x="3347" y="8279"/>
                  </a:lnTo>
                  <a:lnTo>
                    <a:pt x="3762" y="8328"/>
                  </a:lnTo>
                  <a:lnTo>
                    <a:pt x="4177" y="8353"/>
                  </a:lnTo>
                  <a:lnTo>
                    <a:pt x="4592" y="8328"/>
                  </a:lnTo>
                  <a:lnTo>
                    <a:pt x="5007" y="8279"/>
                  </a:lnTo>
                  <a:lnTo>
                    <a:pt x="5423" y="8157"/>
                  </a:lnTo>
                  <a:lnTo>
                    <a:pt x="5813" y="8035"/>
                  </a:lnTo>
                  <a:lnTo>
                    <a:pt x="6180" y="7840"/>
                  </a:lnTo>
                  <a:lnTo>
                    <a:pt x="6522" y="7644"/>
                  </a:lnTo>
                  <a:lnTo>
                    <a:pt x="6839" y="7400"/>
                  </a:lnTo>
                  <a:lnTo>
                    <a:pt x="7132" y="7132"/>
                  </a:lnTo>
                  <a:lnTo>
                    <a:pt x="7401" y="6839"/>
                  </a:lnTo>
                  <a:lnTo>
                    <a:pt x="7645" y="6521"/>
                  </a:lnTo>
                  <a:lnTo>
                    <a:pt x="7840" y="6179"/>
                  </a:lnTo>
                  <a:lnTo>
                    <a:pt x="8036" y="5813"/>
                  </a:lnTo>
                  <a:lnTo>
                    <a:pt x="8158" y="5422"/>
                  </a:lnTo>
                  <a:lnTo>
                    <a:pt x="8280" y="5007"/>
                  </a:lnTo>
                  <a:lnTo>
                    <a:pt x="8329" y="4592"/>
                  </a:lnTo>
                  <a:lnTo>
                    <a:pt x="8353" y="4176"/>
                  </a:lnTo>
                  <a:lnTo>
                    <a:pt x="8329" y="3737"/>
                  </a:lnTo>
                  <a:lnTo>
                    <a:pt x="8256" y="3297"/>
                  </a:lnTo>
                  <a:lnTo>
                    <a:pt x="8134" y="3517"/>
                  </a:lnTo>
                  <a:lnTo>
                    <a:pt x="8011" y="3688"/>
                  </a:lnTo>
                  <a:lnTo>
                    <a:pt x="7840" y="3859"/>
                  </a:lnTo>
                  <a:lnTo>
                    <a:pt x="7645" y="4005"/>
                  </a:lnTo>
                  <a:lnTo>
                    <a:pt x="7425" y="4128"/>
                  </a:lnTo>
                  <a:lnTo>
                    <a:pt x="7205" y="4201"/>
                  </a:lnTo>
                  <a:lnTo>
                    <a:pt x="6961" y="4250"/>
                  </a:lnTo>
                  <a:lnTo>
                    <a:pt x="6717" y="4274"/>
                  </a:lnTo>
                  <a:lnTo>
                    <a:pt x="6546" y="4274"/>
                  </a:lnTo>
                  <a:lnTo>
                    <a:pt x="6375" y="4250"/>
                  </a:lnTo>
                  <a:lnTo>
                    <a:pt x="6204" y="4201"/>
                  </a:lnTo>
                  <a:lnTo>
                    <a:pt x="6058" y="4152"/>
                  </a:lnTo>
                  <a:lnTo>
                    <a:pt x="5887" y="4079"/>
                  </a:lnTo>
                  <a:lnTo>
                    <a:pt x="5764" y="3981"/>
                  </a:lnTo>
                  <a:lnTo>
                    <a:pt x="5618" y="3883"/>
                  </a:lnTo>
                  <a:lnTo>
                    <a:pt x="5496" y="3786"/>
                  </a:lnTo>
                  <a:lnTo>
                    <a:pt x="5398" y="3664"/>
                  </a:lnTo>
                  <a:lnTo>
                    <a:pt x="5300" y="3517"/>
                  </a:lnTo>
                  <a:lnTo>
                    <a:pt x="5203" y="3395"/>
                  </a:lnTo>
                  <a:lnTo>
                    <a:pt x="5129" y="3224"/>
                  </a:lnTo>
                  <a:lnTo>
                    <a:pt x="5081" y="3077"/>
                  </a:lnTo>
                  <a:lnTo>
                    <a:pt x="5032" y="2906"/>
                  </a:lnTo>
                  <a:lnTo>
                    <a:pt x="5007" y="2735"/>
                  </a:lnTo>
                  <a:lnTo>
                    <a:pt x="5007" y="2564"/>
                  </a:lnTo>
                  <a:lnTo>
                    <a:pt x="5007" y="2394"/>
                  </a:lnTo>
                  <a:lnTo>
                    <a:pt x="5032" y="2223"/>
                  </a:lnTo>
                  <a:lnTo>
                    <a:pt x="5081" y="2052"/>
                  </a:lnTo>
                  <a:lnTo>
                    <a:pt x="5129" y="1905"/>
                  </a:lnTo>
                  <a:lnTo>
                    <a:pt x="5203" y="1759"/>
                  </a:lnTo>
                  <a:lnTo>
                    <a:pt x="5300" y="1612"/>
                  </a:lnTo>
                  <a:lnTo>
                    <a:pt x="5398" y="1490"/>
                  </a:lnTo>
                  <a:lnTo>
                    <a:pt x="5496" y="1368"/>
                  </a:lnTo>
                  <a:lnTo>
                    <a:pt x="5618" y="1246"/>
                  </a:lnTo>
                  <a:lnTo>
                    <a:pt x="5764" y="1148"/>
                  </a:lnTo>
                  <a:lnTo>
                    <a:pt x="5887" y="1075"/>
                  </a:lnTo>
                  <a:lnTo>
                    <a:pt x="6033" y="1001"/>
                  </a:lnTo>
                  <a:lnTo>
                    <a:pt x="6204" y="928"/>
                  </a:lnTo>
                  <a:lnTo>
                    <a:pt x="6375" y="879"/>
                  </a:lnTo>
                  <a:lnTo>
                    <a:pt x="6522" y="855"/>
                  </a:lnTo>
                  <a:lnTo>
                    <a:pt x="6717" y="855"/>
                  </a:lnTo>
                  <a:lnTo>
                    <a:pt x="6448" y="659"/>
                  </a:lnTo>
                  <a:lnTo>
                    <a:pt x="6155" y="489"/>
                  </a:lnTo>
                  <a:lnTo>
                    <a:pt x="5838" y="342"/>
                  </a:lnTo>
                  <a:lnTo>
                    <a:pt x="5545" y="220"/>
                  </a:lnTo>
                  <a:lnTo>
                    <a:pt x="5203" y="122"/>
                  </a:lnTo>
                  <a:lnTo>
                    <a:pt x="4885" y="49"/>
                  </a:lnTo>
                  <a:lnTo>
                    <a:pt x="4519" y="24"/>
                  </a:lnTo>
                  <a:lnTo>
                    <a:pt x="4177"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grpSp>
        <p:nvGrpSpPr>
          <p:cNvPr id="443" name="Shape 443"/>
          <p:cNvGrpSpPr/>
          <p:nvPr/>
        </p:nvGrpSpPr>
        <p:grpSpPr>
          <a:xfrm>
            <a:off x="3928151" y="1216717"/>
            <a:ext cx="1287705" cy="1186027"/>
            <a:chOff x="3955900" y="2984500"/>
            <a:chExt cx="414000" cy="422525"/>
          </a:xfrm>
        </p:grpSpPr>
        <p:sp>
          <p:nvSpPr>
            <p:cNvPr id="444" name="Shape 444"/>
            <p:cNvSpPr/>
            <p:nvPr/>
          </p:nvSpPr>
          <p:spPr>
            <a:xfrm>
              <a:off x="3955900" y="2984500"/>
              <a:ext cx="315700" cy="315675"/>
            </a:xfrm>
            <a:custGeom>
              <a:avLst/>
              <a:gdLst/>
              <a:ahLst/>
              <a:cxnLst/>
              <a:rect l="0" t="0" r="0" b="0"/>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45" name="Shape 445"/>
            <p:cNvSpPr/>
            <p:nvPr/>
          </p:nvSpPr>
          <p:spPr>
            <a:xfrm>
              <a:off x="3992525" y="3021125"/>
              <a:ext cx="242425" cy="242425"/>
            </a:xfrm>
            <a:custGeom>
              <a:avLst/>
              <a:gdLst/>
              <a:ahLst/>
              <a:cxnLst/>
              <a:rect l="0" t="0" r="0" b="0"/>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46" name="Shape 446"/>
            <p:cNvSpPr/>
            <p:nvPr/>
          </p:nvSpPr>
          <p:spPr>
            <a:xfrm>
              <a:off x="4215400" y="3253150"/>
              <a:ext cx="154500" cy="153875"/>
            </a:xfrm>
            <a:custGeom>
              <a:avLst/>
              <a:gdLst/>
              <a:ahLst/>
              <a:cxnLst/>
              <a:rect l="0" t="0" r="0" b="0"/>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grpSp>
        <p:nvGrpSpPr>
          <p:cNvPr id="447" name="Shape 447"/>
          <p:cNvGrpSpPr/>
          <p:nvPr/>
        </p:nvGrpSpPr>
        <p:grpSpPr>
          <a:xfrm>
            <a:off x="6031511" y="1216735"/>
            <a:ext cx="1333841" cy="1069888"/>
            <a:chOff x="1244325" y="314425"/>
            <a:chExt cx="444525" cy="370050"/>
          </a:xfrm>
        </p:grpSpPr>
        <p:sp>
          <p:nvSpPr>
            <p:cNvPr id="448" name="Shape 448"/>
            <p:cNvSpPr/>
            <p:nvPr/>
          </p:nvSpPr>
          <p:spPr>
            <a:xfrm>
              <a:off x="1388425" y="463425"/>
              <a:ext cx="143525" cy="143500"/>
            </a:xfrm>
            <a:custGeom>
              <a:avLst/>
              <a:gdLst/>
              <a:ahLst/>
              <a:cxnLst/>
              <a:rect l="0" t="0" r="0" b="0"/>
              <a:pathLst>
                <a:path w="5741" h="5740" extrusionOk="0">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49" name="Shape 449"/>
            <p:cNvSpPr/>
            <p:nvPr/>
          </p:nvSpPr>
          <p:spPr>
            <a:xfrm>
              <a:off x="1244325" y="314425"/>
              <a:ext cx="444525" cy="370050"/>
            </a:xfrm>
            <a:custGeom>
              <a:avLst/>
              <a:gdLst/>
              <a:ahLst/>
              <a:cxnLst/>
              <a:rect l="0" t="0" r="0" b="0"/>
              <a:pathLst>
                <a:path w="17781" h="14802" extrusionOk="0">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a:solidFill>
                  <a:srgbClr val="999999"/>
                </a:solidFill>
                <a:latin typeface="Arvo"/>
                <a:ea typeface="Arvo"/>
                <a:cs typeface="Arvo"/>
                <a:sym typeface="Arvo"/>
              </a:rPr>
              <a:t>The three main types of point of view</a:t>
            </a:r>
          </a:p>
        </p:txBody>
      </p:sp>
      <p:sp>
        <p:nvSpPr>
          <p:cNvPr id="455" name="Shape 455"/>
          <p:cNvSpPr txBox="1">
            <a:spLocks noGrp="1"/>
          </p:cNvSpPr>
          <p:nvPr>
            <p:ph type="body" idx="1"/>
          </p:nvPr>
        </p:nvSpPr>
        <p:spPr>
          <a:xfrm>
            <a:off x="1333200" y="1504100"/>
            <a:ext cx="2235600" cy="272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b="1">
                <a:solidFill>
                  <a:srgbClr val="434343"/>
                </a:solidFill>
                <a:latin typeface="Bitter"/>
                <a:ea typeface="Bitter"/>
                <a:cs typeface="Bitter"/>
                <a:sym typeface="Bitter"/>
              </a:rPr>
              <a:t>First (1st)	</a:t>
            </a:r>
          </a:p>
          <a:p>
            <a:pPr marL="0" marR="0" lvl="0" indent="0" algn="l" rtl="0">
              <a:lnSpc>
                <a:spcPct val="100000"/>
              </a:lnSpc>
              <a:spcBef>
                <a:spcPts val="0"/>
              </a:spcBef>
              <a:spcAft>
                <a:spcPts val="0"/>
              </a:spcAft>
              <a:buClr>
                <a:srgbClr val="D9D9D9"/>
              </a:buClr>
              <a:buSzPct val="25000"/>
              <a:buFont typeface="Bitter"/>
              <a:buNone/>
            </a:pPr>
            <a:r>
              <a:rPr lang="en">
                <a:solidFill>
                  <a:srgbClr val="434343"/>
                </a:solidFill>
                <a:latin typeface="Bitter"/>
                <a:ea typeface="Bitter"/>
                <a:cs typeface="Bitter"/>
                <a:sym typeface="Bitter"/>
              </a:rPr>
              <a:t>The narrator is the main character, or protagonist. They will use the pronouns I, me, my, myself, we, us when describing events. </a:t>
            </a:r>
          </a:p>
          <a:p>
            <a:pPr marL="0" marR="0" lvl="0" indent="0" algn="l" rtl="0">
              <a:lnSpc>
                <a:spcPct val="100000"/>
              </a:lnSpc>
              <a:spcBef>
                <a:spcPts val="0"/>
              </a:spcBef>
              <a:spcAft>
                <a:spcPts val="0"/>
              </a:spcAft>
              <a:buClr>
                <a:srgbClr val="D9D9D9"/>
              </a:buClr>
              <a:buSzPct val="25000"/>
              <a:buFont typeface="Bitter"/>
              <a:buNone/>
            </a:pPr>
            <a:endParaRPr>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a:solidFill>
                <a:srgbClr val="434343"/>
              </a:solidFill>
              <a:latin typeface="Bitter"/>
              <a:ea typeface="Bitter"/>
              <a:cs typeface="Bitter"/>
              <a:sym typeface="Bitter"/>
            </a:endParaRPr>
          </a:p>
        </p:txBody>
      </p:sp>
      <p:sp>
        <p:nvSpPr>
          <p:cNvPr id="456" name="Shape 456"/>
          <p:cNvSpPr txBox="1">
            <a:spLocks noGrp="1"/>
          </p:cNvSpPr>
          <p:nvPr>
            <p:ph type="body" idx="2"/>
          </p:nvPr>
        </p:nvSpPr>
        <p:spPr>
          <a:xfrm>
            <a:off x="3683437" y="1504100"/>
            <a:ext cx="2235600" cy="272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b="1">
                <a:solidFill>
                  <a:srgbClr val="434343"/>
                </a:solidFill>
                <a:latin typeface="Bitter"/>
                <a:ea typeface="Bitter"/>
                <a:cs typeface="Bitter"/>
                <a:sym typeface="Bitter"/>
              </a:rPr>
              <a:t>Second (2nd)</a:t>
            </a:r>
          </a:p>
          <a:p>
            <a:pPr marL="0" marR="0" lvl="0" indent="0" algn="l" rtl="0">
              <a:lnSpc>
                <a:spcPct val="100000"/>
              </a:lnSpc>
              <a:spcBef>
                <a:spcPts val="0"/>
              </a:spcBef>
              <a:spcAft>
                <a:spcPts val="0"/>
              </a:spcAft>
              <a:buClr>
                <a:srgbClr val="D9D9D9"/>
              </a:buClr>
              <a:buSzPct val="25000"/>
              <a:buFont typeface="Bitter"/>
              <a:buNone/>
            </a:pPr>
            <a:r>
              <a:rPr lang="en">
                <a:solidFill>
                  <a:srgbClr val="434343"/>
                </a:solidFill>
                <a:latin typeface="Bitter"/>
                <a:ea typeface="Bitter"/>
                <a:cs typeface="Bitter"/>
                <a:sym typeface="Bitter"/>
              </a:rPr>
              <a:t>In these stories you are the narrator of this story. This is a very rare style of narration. Choose your own adventure novels are written this way, you make the decision of what happens.</a:t>
            </a:r>
          </a:p>
        </p:txBody>
      </p:sp>
      <p:sp>
        <p:nvSpPr>
          <p:cNvPr id="457" name="Shape 457"/>
          <p:cNvSpPr txBox="1">
            <a:spLocks noGrp="1"/>
          </p:cNvSpPr>
          <p:nvPr>
            <p:ph type="body" idx="3"/>
          </p:nvPr>
        </p:nvSpPr>
        <p:spPr>
          <a:xfrm>
            <a:off x="6033675" y="1504100"/>
            <a:ext cx="2235600" cy="272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b="1">
                <a:solidFill>
                  <a:srgbClr val="434343"/>
                </a:solidFill>
                <a:latin typeface="Bitter"/>
                <a:ea typeface="Bitter"/>
                <a:cs typeface="Bitter"/>
                <a:sym typeface="Bitter"/>
              </a:rPr>
              <a:t>Third (3rd)</a:t>
            </a:r>
          </a:p>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With this mode of narration, the narrator tells the story of another person or group of people. The narrator may be far removed from or not involved in the story, or he or she may be a supporting character supplying narration for a hero. Third Person narration will have frequent use of “he, she, them, they, him, her, his, her, and their.” </a:t>
            </a:r>
          </a:p>
        </p:txBody>
      </p:sp>
      <p:grpSp>
        <p:nvGrpSpPr>
          <p:cNvPr id="458" name="Shape 458"/>
          <p:cNvGrpSpPr/>
          <p:nvPr/>
        </p:nvGrpSpPr>
        <p:grpSpPr>
          <a:xfrm>
            <a:off x="790189" y="778014"/>
            <a:ext cx="312073" cy="312073"/>
            <a:chOff x="1922075" y="1629000"/>
            <a:chExt cx="437200" cy="437200"/>
          </a:xfrm>
        </p:grpSpPr>
        <p:sp>
          <p:nvSpPr>
            <p:cNvPr id="459" name="Shape 459"/>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60" name="Shape 460"/>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a:solidFill>
                  <a:srgbClr val="999999"/>
                </a:solidFill>
                <a:latin typeface="Arvo"/>
                <a:ea typeface="Arvo"/>
                <a:cs typeface="Arvo"/>
                <a:sym typeface="Arvo"/>
              </a:rPr>
              <a:t>Third Person POV is split into three distinct categories</a:t>
            </a:r>
          </a:p>
        </p:txBody>
      </p:sp>
      <p:sp>
        <p:nvSpPr>
          <p:cNvPr id="466" name="Shape 466"/>
          <p:cNvSpPr txBox="1">
            <a:spLocks noGrp="1"/>
          </p:cNvSpPr>
          <p:nvPr>
            <p:ph type="body" idx="1"/>
          </p:nvPr>
        </p:nvSpPr>
        <p:spPr>
          <a:xfrm>
            <a:off x="1333200" y="1504100"/>
            <a:ext cx="2235600" cy="272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600" b="1">
                <a:solidFill>
                  <a:srgbClr val="434343"/>
                </a:solidFill>
                <a:latin typeface="Bitter"/>
                <a:ea typeface="Bitter"/>
                <a:cs typeface="Bitter"/>
                <a:sym typeface="Bitter"/>
              </a:rPr>
              <a:t>Objective </a:t>
            </a:r>
          </a:p>
          <a:p>
            <a:pPr marL="0" marR="0" lvl="0" indent="0" algn="l" rtl="0">
              <a:lnSpc>
                <a:spcPct val="100000"/>
              </a:lnSpc>
              <a:spcBef>
                <a:spcPts val="0"/>
              </a:spcBef>
              <a:spcAft>
                <a:spcPts val="0"/>
              </a:spcAft>
              <a:buClr>
                <a:srgbClr val="D9D9D9"/>
              </a:buClr>
              <a:buSzPct val="25000"/>
              <a:buFont typeface="Bitter"/>
              <a:buNone/>
            </a:pPr>
            <a:r>
              <a:rPr lang="en">
                <a:solidFill>
                  <a:srgbClr val="434343"/>
                </a:solidFill>
                <a:latin typeface="Bitter"/>
                <a:ea typeface="Bitter"/>
                <a:cs typeface="Bitter"/>
                <a:sym typeface="Bitter"/>
              </a:rPr>
              <a:t>In this mode of narration, the narrator tells a third-person’s story (he, she, him, her), but the narrator only describes characters’ behavior and dialogue.  The narrator does not reveal any character’s thoughts or feelings.</a:t>
            </a:r>
          </a:p>
        </p:txBody>
      </p:sp>
      <p:sp>
        <p:nvSpPr>
          <p:cNvPr id="467" name="Shape 467"/>
          <p:cNvSpPr txBox="1">
            <a:spLocks noGrp="1"/>
          </p:cNvSpPr>
          <p:nvPr>
            <p:ph type="body" idx="2"/>
          </p:nvPr>
        </p:nvSpPr>
        <p:spPr>
          <a:xfrm>
            <a:off x="3683437" y="1504100"/>
            <a:ext cx="2235600" cy="272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600" b="1">
                <a:solidFill>
                  <a:srgbClr val="434343"/>
                </a:solidFill>
                <a:latin typeface="Bitter"/>
                <a:ea typeface="Bitter"/>
                <a:cs typeface="Bitter"/>
                <a:sym typeface="Bitter"/>
              </a:rPr>
              <a:t>Limited</a:t>
            </a:r>
          </a:p>
          <a:p>
            <a:pPr marL="0" marR="0" lvl="0" indent="0" algn="l" rtl="0">
              <a:lnSpc>
                <a:spcPct val="100000"/>
              </a:lnSpc>
              <a:spcBef>
                <a:spcPts val="0"/>
              </a:spcBef>
              <a:spcAft>
                <a:spcPts val="0"/>
              </a:spcAft>
              <a:buClr>
                <a:srgbClr val="D9D9D9"/>
              </a:buClr>
              <a:buSzPct val="25000"/>
              <a:buFont typeface="Bitter"/>
              <a:buNone/>
            </a:pPr>
            <a:r>
              <a:rPr lang="en" sz="1300">
                <a:solidFill>
                  <a:srgbClr val="434343"/>
                </a:solidFill>
                <a:latin typeface="Bitter"/>
                <a:ea typeface="Bitter"/>
                <a:cs typeface="Bitter"/>
                <a:sym typeface="Bitter"/>
              </a:rPr>
              <a:t>The narrator’s perspective is limited to the internal workings of one character.  In other words, the narrator reveals the thoughts and feelings of one character through explicit narration.</a:t>
            </a:r>
          </a:p>
        </p:txBody>
      </p:sp>
      <p:sp>
        <p:nvSpPr>
          <p:cNvPr id="468" name="Shape 468"/>
          <p:cNvSpPr txBox="1">
            <a:spLocks noGrp="1"/>
          </p:cNvSpPr>
          <p:nvPr>
            <p:ph type="body" idx="3"/>
          </p:nvPr>
        </p:nvSpPr>
        <p:spPr>
          <a:xfrm>
            <a:off x="6033675" y="1504100"/>
            <a:ext cx="2358300" cy="272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600" b="1">
                <a:solidFill>
                  <a:srgbClr val="434343"/>
                </a:solidFill>
                <a:latin typeface="Bitter"/>
                <a:ea typeface="Bitter"/>
                <a:cs typeface="Bitter"/>
                <a:sym typeface="Bitter"/>
              </a:rPr>
              <a:t>Omniscient</a:t>
            </a:r>
          </a:p>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In this mode of narration, the narrator grants readers the most access to characters’ thoughts and feelings. With third-person omniscient narration, the narration will reveal more than one characters’  internal workings. The base word omni means “all,” and scient means “knowing,” so omniscient roughly translates to “all knowing.” </a:t>
            </a:r>
          </a:p>
          <a:p>
            <a:pPr marL="0" marR="0" lvl="0" indent="0" algn="l" rtl="0">
              <a:lnSpc>
                <a:spcPct val="100000"/>
              </a:lnSpc>
              <a:spcBef>
                <a:spcPts val="0"/>
              </a:spcBef>
              <a:spcAft>
                <a:spcPts val="0"/>
              </a:spcAft>
              <a:buClr>
                <a:srgbClr val="D9D9D9"/>
              </a:buClr>
              <a:buSzPct val="25000"/>
              <a:buFont typeface="Bitter"/>
              <a:buNone/>
            </a:pPr>
            <a:endParaRPr sz="1600" b="0" i="0" u="none" strike="noStrike" cap="none">
              <a:solidFill>
                <a:srgbClr val="434343"/>
              </a:solidFill>
              <a:latin typeface="Bitter"/>
              <a:ea typeface="Bitter"/>
              <a:cs typeface="Bitter"/>
              <a:sym typeface="Bitter"/>
            </a:endParaRPr>
          </a:p>
        </p:txBody>
      </p:sp>
      <p:grpSp>
        <p:nvGrpSpPr>
          <p:cNvPr id="469" name="Shape 469"/>
          <p:cNvGrpSpPr/>
          <p:nvPr/>
        </p:nvGrpSpPr>
        <p:grpSpPr>
          <a:xfrm>
            <a:off x="790189" y="778014"/>
            <a:ext cx="312073" cy="312073"/>
            <a:chOff x="1922075" y="1629000"/>
            <a:chExt cx="437200" cy="437200"/>
          </a:xfrm>
        </p:grpSpPr>
        <p:sp>
          <p:nvSpPr>
            <p:cNvPr id="470" name="Shape 470"/>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71" name="Shape 471"/>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b="0" i="0" u="none" strike="noStrike" cap="none">
                <a:solidFill>
                  <a:srgbClr val="999999"/>
                </a:solidFill>
                <a:latin typeface="Arvo"/>
                <a:ea typeface="Arvo"/>
                <a:cs typeface="Arvo"/>
                <a:sym typeface="Arvo"/>
              </a:rPr>
              <a:t>Let’s review </a:t>
            </a:r>
            <a:r>
              <a:rPr lang="en" sz="1800">
                <a:solidFill>
                  <a:srgbClr val="999999"/>
                </a:solidFill>
                <a:latin typeface="Arvo"/>
                <a:ea typeface="Arvo"/>
                <a:cs typeface="Arvo"/>
                <a:sym typeface="Arvo"/>
              </a:rPr>
              <a:t>our novels</a:t>
            </a:r>
          </a:p>
        </p:txBody>
      </p:sp>
      <p:sp>
        <p:nvSpPr>
          <p:cNvPr id="477" name="Shape 477"/>
          <p:cNvSpPr txBox="1">
            <a:spLocks noGrp="1"/>
          </p:cNvSpPr>
          <p:nvPr>
            <p:ph type="body" idx="1"/>
          </p:nvPr>
        </p:nvSpPr>
        <p:spPr>
          <a:xfrm>
            <a:off x="5946524" y="1385450"/>
            <a:ext cx="2194800" cy="1088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000" b="1">
                <a:solidFill>
                  <a:srgbClr val="434343"/>
                </a:solidFill>
                <a:latin typeface="Bitter"/>
                <a:ea typeface="Bitter"/>
                <a:cs typeface="Bitter"/>
                <a:sym typeface="Bitter"/>
              </a:rPr>
              <a:t>Pride &amp; Prejudice by Jane Austen	</a:t>
            </a:r>
          </a:p>
          <a:p>
            <a:pPr marL="0" marR="0" lvl="0" indent="0" algn="l" rtl="0">
              <a:lnSpc>
                <a:spcPct val="100000"/>
              </a:lnSpc>
              <a:spcBef>
                <a:spcPts val="0"/>
              </a:spcBef>
              <a:spcAft>
                <a:spcPts val="0"/>
              </a:spcAft>
              <a:buClr>
                <a:srgbClr val="D9D9D9"/>
              </a:buClr>
              <a:buSzPct val="25000"/>
              <a:buFont typeface="Bitter"/>
              <a:buNone/>
            </a:pPr>
            <a:r>
              <a:rPr lang="en" sz="1000">
                <a:solidFill>
                  <a:srgbClr val="434343"/>
                </a:solidFill>
                <a:latin typeface="Bitter"/>
                <a:ea typeface="Bitter"/>
                <a:cs typeface="Bitter"/>
                <a:sym typeface="Bitter"/>
              </a:rPr>
              <a:t>This novel is written in third-person omniscient so the narrator knows all the thoughts and feelings of all characters. </a:t>
            </a:r>
          </a:p>
        </p:txBody>
      </p:sp>
      <p:sp>
        <p:nvSpPr>
          <p:cNvPr id="478" name="Shape 478"/>
          <p:cNvSpPr txBox="1">
            <a:spLocks noGrp="1"/>
          </p:cNvSpPr>
          <p:nvPr>
            <p:ph type="body" idx="2"/>
          </p:nvPr>
        </p:nvSpPr>
        <p:spPr>
          <a:xfrm>
            <a:off x="5910250" y="2732875"/>
            <a:ext cx="2194800" cy="12240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000" b="1">
                <a:solidFill>
                  <a:srgbClr val="434343"/>
                </a:solidFill>
                <a:latin typeface="Bitter"/>
                <a:ea typeface="Bitter"/>
                <a:cs typeface="Bitter"/>
                <a:sym typeface="Bitter"/>
              </a:rPr>
              <a:t>Frankenstein by Mary Shelley</a:t>
            </a:r>
          </a:p>
          <a:p>
            <a:pPr marL="0" marR="0" lvl="0" indent="0" algn="l" rtl="0">
              <a:lnSpc>
                <a:spcPct val="100000"/>
              </a:lnSpc>
              <a:spcBef>
                <a:spcPts val="0"/>
              </a:spcBef>
              <a:spcAft>
                <a:spcPts val="0"/>
              </a:spcAft>
              <a:buClr>
                <a:srgbClr val="D9D9D9"/>
              </a:buClr>
              <a:buSzPct val="25000"/>
              <a:buFont typeface="Bitter"/>
              <a:buNone/>
            </a:pPr>
            <a:r>
              <a:rPr lang="en" sz="1000">
                <a:solidFill>
                  <a:srgbClr val="434343"/>
                </a:solidFill>
                <a:latin typeface="Bitter"/>
                <a:ea typeface="Bitter"/>
                <a:cs typeface="Bitter"/>
                <a:sym typeface="Bitter"/>
              </a:rPr>
              <a:t>The point of view shifts with the narration, from Robert Walton to Victor Frankenstein to Frankenstein’s monster, then back to Walton, with a few digressions in the form of letters from Elizabeth Lavenza and Alphonse Frankenstein, however, almost all of these are in first person. </a:t>
            </a:r>
          </a:p>
        </p:txBody>
      </p:sp>
      <p:sp>
        <p:nvSpPr>
          <p:cNvPr id="479" name="Shape 479"/>
          <p:cNvSpPr txBox="1">
            <a:spLocks noGrp="1"/>
          </p:cNvSpPr>
          <p:nvPr>
            <p:ph type="body" idx="3"/>
          </p:nvPr>
        </p:nvSpPr>
        <p:spPr>
          <a:xfrm>
            <a:off x="1318835" y="1385450"/>
            <a:ext cx="2194800" cy="1088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000" b="1" i="1">
                <a:solidFill>
                  <a:srgbClr val="434343"/>
                </a:solidFill>
                <a:latin typeface="Bitter"/>
                <a:ea typeface="Bitter"/>
                <a:cs typeface="Bitter"/>
                <a:sym typeface="Bitter"/>
              </a:rPr>
              <a:t>Dracula </a:t>
            </a:r>
            <a:r>
              <a:rPr lang="en" sz="1000" b="1">
                <a:solidFill>
                  <a:srgbClr val="434343"/>
                </a:solidFill>
                <a:latin typeface="Bitter"/>
                <a:ea typeface="Bitter"/>
                <a:cs typeface="Bitter"/>
                <a:sym typeface="Bitter"/>
              </a:rPr>
              <a:t>by Bram Stoker</a:t>
            </a:r>
          </a:p>
          <a:p>
            <a:pPr marL="0" marR="0" lvl="0" indent="0" algn="l" rtl="0">
              <a:lnSpc>
                <a:spcPct val="100000"/>
              </a:lnSpc>
              <a:spcBef>
                <a:spcPts val="0"/>
              </a:spcBef>
              <a:spcAft>
                <a:spcPts val="0"/>
              </a:spcAft>
              <a:buClr>
                <a:srgbClr val="D9D9D9"/>
              </a:buClr>
              <a:buSzPct val="25000"/>
              <a:buFont typeface="Bitter"/>
              <a:buNone/>
            </a:pPr>
            <a:r>
              <a:rPr lang="en" sz="1000" i="1">
                <a:solidFill>
                  <a:srgbClr val="434343"/>
                </a:solidFill>
                <a:latin typeface="Bitter"/>
                <a:ea typeface="Bitter"/>
                <a:cs typeface="Bitter"/>
                <a:sym typeface="Bitter"/>
              </a:rPr>
              <a:t>Dracula </a:t>
            </a:r>
            <a:r>
              <a:rPr lang="en" sz="1000">
                <a:solidFill>
                  <a:srgbClr val="434343"/>
                </a:solidFill>
                <a:latin typeface="Bitter"/>
                <a:ea typeface="Bitter"/>
                <a:cs typeface="Bitter"/>
                <a:sym typeface="Bitter"/>
              </a:rPr>
              <a:t>has several first person narrations from different characters including journals and diary entries.</a:t>
            </a:r>
            <a:br>
              <a:rPr lang="en" sz="1000">
                <a:solidFill>
                  <a:srgbClr val="434343"/>
                </a:solidFill>
                <a:latin typeface="Bitter"/>
                <a:ea typeface="Bitter"/>
                <a:cs typeface="Bitter"/>
                <a:sym typeface="Bitter"/>
              </a:rPr>
            </a:br>
            <a:endParaRPr lang="en" sz="10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sz="1000" b="0" i="0" u="none" strike="noStrike" cap="none">
              <a:solidFill>
                <a:srgbClr val="434343"/>
              </a:solidFill>
              <a:latin typeface="Bitter"/>
              <a:ea typeface="Bitter"/>
              <a:cs typeface="Bitter"/>
              <a:sym typeface="Bitter"/>
            </a:endParaRPr>
          </a:p>
        </p:txBody>
      </p:sp>
      <p:sp>
        <p:nvSpPr>
          <p:cNvPr id="480" name="Shape 480"/>
          <p:cNvSpPr txBox="1">
            <a:spLocks noGrp="1"/>
          </p:cNvSpPr>
          <p:nvPr>
            <p:ph type="body" idx="4294967295"/>
          </p:nvPr>
        </p:nvSpPr>
        <p:spPr>
          <a:xfrm>
            <a:off x="1318825" y="2410604"/>
            <a:ext cx="2194800" cy="18495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000" b="1">
                <a:solidFill>
                  <a:srgbClr val="434343"/>
                </a:solidFill>
                <a:latin typeface="Bitter"/>
                <a:ea typeface="Bitter"/>
                <a:cs typeface="Bitter"/>
                <a:sym typeface="Bitter"/>
              </a:rPr>
              <a:t>The Strange Case of Dr. Jekyll and Mr. Hyde by Robert Louis Stevenson</a:t>
            </a:r>
          </a:p>
          <a:p>
            <a:pPr marL="0" marR="0" lvl="0" indent="0" algn="l" rtl="0">
              <a:lnSpc>
                <a:spcPct val="100000"/>
              </a:lnSpc>
              <a:spcBef>
                <a:spcPts val="0"/>
              </a:spcBef>
              <a:spcAft>
                <a:spcPts val="0"/>
              </a:spcAft>
              <a:buClr>
                <a:srgbClr val="D9D9D9"/>
              </a:buClr>
              <a:buSzPct val="25000"/>
              <a:buFont typeface="Bitter"/>
              <a:buNone/>
            </a:pPr>
            <a:r>
              <a:rPr lang="en" sz="1000">
                <a:solidFill>
                  <a:srgbClr val="434343"/>
                </a:solidFill>
                <a:latin typeface="Bitter"/>
                <a:ea typeface="Bitter"/>
                <a:cs typeface="Bitter"/>
                <a:sym typeface="Bitter"/>
              </a:rPr>
              <a:t>The narrator is anonymous and speaks in the third person. Dr. Lanyon and Dr. Jekyll each narrate one chapter of the novel via a letter. For most of the novel, the narrative follows Utterson’s point of view; in the last two chapters, Lanyon and Jekyll report their experiences from their own perspectives.</a:t>
            </a:r>
          </a:p>
        </p:txBody>
      </p:sp>
      <p:sp>
        <p:nvSpPr>
          <p:cNvPr id="481" name="Shape 481"/>
          <p:cNvSpPr txBox="1">
            <a:spLocks noGrp="1"/>
          </p:cNvSpPr>
          <p:nvPr>
            <p:ph type="body" idx="4294967295"/>
          </p:nvPr>
        </p:nvSpPr>
        <p:spPr>
          <a:xfrm>
            <a:off x="3632667" y="1385443"/>
            <a:ext cx="2194800" cy="10880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000" b="1">
                <a:solidFill>
                  <a:srgbClr val="434343"/>
                </a:solidFill>
                <a:latin typeface="Bitter"/>
                <a:ea typeface="Bitter"/>
                <a:cs typeface="Bitter"/>
                <a:sym typeface="Bitter"/>
              </a:rPr>
              <a:t>Great Expectations by Charles Dickens</a:t>
            </a:r>
          </a:p>
          <a:p>
            <a:pPr marL="0" marR="0" lvl="0" indent="0" algn="l" rtl="0">
              <a:lnSpc>
                <a:spcPct val="100000"/>
              </a:lnSpc>
              <a:spcBef>
                <a:spcPts val="0"/>
              </a:spcBef>
              <a:spcAft>
                <a:spcPts val="0"/>
              </a:spcAft>
              <a:buClr>
                <a:srgbClr val="D9D9D9"/>
              </a:buClr>
              <a:buSzPct val="25000"/>
              <a:buFont typeface="Bitter"/>
              <a:buNone/>
            </a:pPr>
            <a:r>
              <a:rPr lang="en" sz="1000">
                <a:solidFill>
                  <a:srgbClr val="434343"/>
                </a:solidFill>
                <a:latin typeface="Bitter"/>
                <a:ea typeface="Bitter"/>
                <a:cs typeface="Bitter"/>
                <a:sym typeface="Bitter"/>
              </a:rPr>
              <a:t>Pip is a first person narrator in this story so we see everything from his point of view.</a:t>
            </a:r>
          </a:p>
        </p:txBody>
      </p:sp>
      <p:sp>
        <p:nvSpPr>
          <p:cNvPr id="482" name="Shape 482"/>
          <p:cNvSpPr txBox="1">
            <a:spLocks noGrp="1"/>
          </p:cNvSpPr>
          <p:nvPr>
            <p:ph type="body" idx="4294967295"/>
          </p:nvPr>
        </p:nvSpPr>
        <p:spPr>
          <a:xfrm>
            <a:off x="3632685" y="2680943"/>
            <a:ext cx="2194800" cy="1088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000" b="1">
                <a:solidFill>
                  <a:srgbClr val="434343"/>
                </a:solidFill>
                <a:latin typeface="Bitter"/>
                <a:ea typeface="Bitter"/>
                <a:cs typeface="Bitter"/>
                <a:sym typeface="Bitter"/>
              </a:rPr>
              <a:t>The Picture of Dorian Gray by Oscar Wilde</a:t>
            </a:r>
          </a:p>
          <a:p>
            <a:pPr marL="0" marR="0" lvl="0" indent="0" algn="l" rtl="0">
              <a:lnSpc>
                <a:spcPct val="100000"/>
              </a:lnSpc>
              <a:spcBef>
                <a:spcPts val="0"/>
              </a:spcBef>
              <a:spcAft>
                <a:spcPts val="0"/>
              </a:spcAft>
              <a:buClr>
                <a:srgbClr val="D9D9D9"/>
              </a:buClr>
              <a:buSzPct val="25000"/>
              <a:buFont typeface="Bitter"/>
              <a:buNone/>
            </a:pPr>
            <a:r>
              <a:rPr lang="en" sz="1000">
                <a:solidFill>
                  <a:srgbClr val="434343"/>
                </a:solidFill>
                <a:latin typeface="Bitter"/>
                <a:ea typeface="Bitter"/>
                <a:cs typeface="Bitter"/>
                <a:sym typeface="Bitter"/>
              </a:rPr>
              <a:t>The point of view is third person, omniscient. The narrator chronicles both the external and internal worlds of the characters. In </a:t>
            </a:r>
            <a:r>
              <a:rPr lang="en" sz="1000" u="sng">
                <a:solidFill>
                  <a:srgbClr val="434343"/>
                </a:solidFill>
                <a:latin typeface="Bitter"/>
                <a:ea typeface="Bitter"/>
                <a:cs typeface="Bitter"/>
                <a:sym typeface="Bitter"/>
              </a:rPr>
              <a:t>one </a:t>
            </a:r>
            <a:r>
              <a:rPr lang="en" sz="1000">
                <a:solidFill>
                  <a:srgbClr val="434343"/>
                </a:solidFill>
                <a:latin typeface="Bitter"/>
                <a:ea typeface="Bitter"/>
                <a:cs typeface="Bitter"/>
                <a:sym typeface="Bitter"/>
              </a:rPr>
              <a:t>paragraph Oscar Wilde becomes the first-person narrator.</a:t>
            </a:r>
          </a:p>
          <a:p>
            <a:pPr marL="0" marR="0" lvl="0" indent="0" algn="l" rtl="0">
              <a:lnSpc>
                <a:spcPct val="100000"/>
              </a:lnSpc>
              <a:spcBef>
                <a:spcPts val="0"/>
              </a:spcBef>
              <a:spcAft>
                <a:spcPts val="0"/>
              </a:spcAft>
              <a:buClr>
                <a:srgbClr val="D9D9D9"/>
              </a:buClr>
              <a:buSzPct val="25000"/>
              <a:buFont typeface="Bitter"/>
              <a:buNone/>
            </a:pPr>
            <a:endParaRPr sz="1000" b="0" i="0" u="none" strike="noStrike" cap="none">
              <a:solidFill>
                <a:srgbClr val="434343"/>
              </a:solidFill>
              <a:latin typeface="Bitter"/>
              <a:ea typeface="Bitter"/>
              <a:cs typeface="Bitter"/>
              <a:sym typeface="Bitter"/>
            </a:endParaRPr>
          </a:p>
        </p:txBody>
      </p:sp>
      <p:sp>
        <p:nvSpPr>
          <p:cNvPr id="483" name="Shape 483"/>
          <p:cNvSpPr/>
          <p:nvPr/>
        </p:nvSpPr>
        <p:spPr>
          <a:xfrm>
            <a:off x="4573486" y="750476"/>
            <a:ext cx="337717" cy="356050"/>
          </a:xfrm>
          <a:custGeom>
            <a:avLst/>
            <a:gdLst/>
            <a:ahLst/>
            <a:cxnLst/>
            <a:rect l="0" t="0" r="0" b="0"/>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99999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999999"/>
              </a:solidFill>
              <a:latin typeface="Arial"/>
              <a:ea typeface="Arial"/>
              <a:cs typeface="Arial"/>
              <a:sym typeface="Arial"/>
            </a:endParaRPr>
          </a:p>
        </p:txBody>
      </p:sp>
      <p:grpSp>
        <p:nvGrpSpPr>
          <p:cNvPr id="484" name="Shape 484"/>
          <p:cNvGrpSpPr/>
          <p:nvPr/>
        </p:nvGrpSpPr>
        <p:grpSpPr>
          <a:xfrm>
            <a:off x="790189" y="778014"/>
            <a:ext cx="312073" cy="312073"/>
            <a:chOff x="1922075" y="1629000"/>
            <a:chExt cx="437200" cy="437200"/>
          </a:xfrm>
        </p:grpSpPr>
        <p:sp>
          <p:nvSpPr>
            <p:cNvPr id="485" name="Shape 485"/>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486" name="Shape 486"/>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Shape 497"/>
          <p:cNvSpPr txBox="1">
            <a:spLocks noGrp="1"/>
          </p:cNvSpPr>
          <p:nvPr>
            <p:ph type="ctrTitle"/>
          </p:nvPr>
        </p:nvSpPr>
        <p:spPr>
          <a:xfrm>
            <a:off x="2503150" y="1991850"/>
            <a:ext cx="5633400" cy="11580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434343"/>
              </a:buClr>
              <a:buSzPct val="25000"/>
              <a:buFont typeface="Arvo"/>
              <a:buNone/>
            </a:pPr>
            <a:r>
              <a:rPr lang="en" sz="1800">
                <a:solidFill>
                  <a:srgbClr val="434343"/>
                </a:solidFill>
                <a:latin typeface="Arvo"/>
                <a:ea typeface="Arvo"/>
                <a:cs typeface="Arvo"/>
                <a:sym typeface="Arvo"/>
              </a:rPr>
              <a:t>Read and examine point of view/narration in the </a:t>
            </a:r>
            <a:r>
              <a:rPr lang="en" sz="1800" i="1">
                <a:solidFill>
                  <a:srgbClr val="434343"/>
                </a:solidFill>
                <a:latin typeface="Arvo"/>
                <a:ea typeface="Arvo"/>
                <a:cs typeface="Arvo"/>
                <a:sym typeface="Arvo"/>
              </a:rPr>
              <a:t>Oliver Twist</a:t>
            </a:r>
            <a:r>
              <a:rPr lang="en" sz="1800">
                <a:solidFill>
                  <a:srgbClr val="434343"/>
                </a:solidFill>
                <a:latin typeface="Arvo"/>
                <a:ea typeface="Arvo"/>
                <a:cs typeface="Arvo"/>
                <a:sym typeface="Arvo"/>
              </a:rPr>
              <a:t> excerpt. Open to page 941 in the textbook.</a:t>
            </a:r>
          </a:p>
        </p:txBody>
      </p:sp>
      <p:sp>
        <p:nvSpPr>
          <p:cNvPr id="498" name="Shape 498"/>
          <p:cNvSpPr txBox="1">
            <a:spLocks noGrp="1"/>
          </p:cNvSpPr>
          <p:nvPr>
            <p:ph type="subTitle" idx="1"/>
          </p:nvPr>
        </p:nvSpPr>
        <p:spPr>
          <a:xfrm>
            <a:off x="1007250" y="1990422"/>
            <a:ext cx="1164000" cy="11598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rgbClr val="CCCCCC"/>
              </a:buClr>
              <a:buSzPct val="25000"/>
              <a:buFont typeface="Arvo"/>
              <a:buNone/>
            </a:pPr>
            <a:r>
              <a:rPr lang="en" sz="2000" b="1">
                <a:solidFill>
                  <a:srgbClr val="CCCCCC"/>
                </a:solidFill>
                <a:latin typeface="Arvo"/>
                <a:ea typeface="Arvo"/>
                <a:cs typeface="Arvo"/>
                <a:sym typeface="Arvo"/>
              </a:rPr>
              <a:t>2</a:t>
            </a:r>
          </a:p>
        </p:txBody>
      </p:sp>
    </p:spTree>
  </p:cSld>
  <p:clrMapOvr>
    <a:masterClrMapping/>
  </p:clrMapOvr>
</p:sld>
</file>

<file path=ppt/theme/theme1.xml><?xml version="1.0" encoding="utf-8"?>
<a:theme xmlns:a="http://schemas.openxmlformats.org/drawingml/2006/main" name="Jourdai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895</Words>
  <Application>Microsoft Office PowerPoint</Application>
  <PresentationFormat>On-screen Show (16:9)</PresentationFormat>
  <Paragraphs>60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Bitter</vt:lpstr>
      <vt:lpstr>Arvo</vt:lpstr>
      <vt:lpstr>Arial</vt:lpstr>
      <vt:lpstr>Jourdain template</vt:lpstr>
      <vt:lpstr>Agenda: Block 5 (Jan 13/17)</vt:lpstr>
      <vt:lpstr>PowerPoint Presentation</vt:lpstr>
      <vt:lpstr>PowerPoint Presentation</vt:lpstr>
      <vt:lpstr>Consider these questions:</vt:lpstr>
      <vt:lpstr>Point of View</vt:lpstr>
      <vt:lpstr>The three main types of point of view</vt:lpstr>
      <vt:lpstr>Third Person POV is split into three distinct categories</vt:lpstr>
      <vt:lpstr>Let’s review our novels</vt:lpstr>
      <vt:lpstr>Read and examine point of view/narration in the Oliver Twist excerpt. Open to page 941 in the textbook.</vt:lpstr>
      <vt:lpstr>Next class you will write an Interpretive Response about Narration (POV).  You may use your notes to help you write the response which must be a page in length!!  Bring your notes to class on Wednesday.</vt:lpstr>
      <vt:lpstr>Literature Circle Meeting</vt:lpstr>
      <vt:lpstr>READ! SILENTLY!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Block 5 (Jan 13/17)</dc:title>
  <dc:creator>Vanessa_Kneupper</dc:creator>
  <cp:lastModifiedBy>Vanessa_Kneupper</cp:lastModifiedBy>
  <cp:revision>1</cp:revision>
  <dcterms:modified xsi:type="dcterms:W3CDTF">2017-01-13T16:33:30Z</dcterms:modified>
</cp:coreProperties>
</file>