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  <p:sldMasterId id="2147483666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579F3B8-C0B1-4F34-81FF-58569AAC3940}">
  <a:tblStyle styleId="{A579F3B8-C0B1-4F34-81FF-58569AAC3940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55507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564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6468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Shape 79"/>
          <p:cNvGraphicFramePr/>
          <p:nvPr/>
        </p:nvGraphicFramePr>
        <p:xfrm>
          <a:off x="108300" y="146125"/>
          <a:ext cx="8882250" cy="4915375"/>
        </p:xfrm>
        <a:graphic>
          <a:graphicData uri="http://schemas.openxmlformats.org/drawingml/2006/table">
            <a:tbl>
              <a:tblPr>
                <a:noFill/>
                <a:tableStyleId>{A579F3B8-C0B1-4F34-81FF-58569AAC3940}</a:tableStyleId>
              </a:tblPr>
              <a:tblGrid>
                <a:gridCol w="1818725"/>
                <a:gridCol w="7063525"/>
              </a:tblGrid>
              <a:tr h="641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Overview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Conduct a brief overview of the main subject of the visual.</a:t>
                      </a:r>
                    </a:p>
                  </a:txBody>
                  <a:tcPr marL="91425" marR="91425" marT="91425" marB="91425"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Parts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Scrutinize the parts of the visual.</a:t>
                      </a:r>
                    </a:p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Note any elements or details that seem important.</a:t>
                      </a:r>
                    </a:p>
                  </a:txBody>
                  <a:tcPr marL="91425" marR="91425" marT="91425" marB="91425"/>
                </a:tc>
              </a:tr>
              <a:tr h="9429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Title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Read the title or caption of the visual (if present) for added information.</a:t>
                      </a:r>
                    </a:p>
                  </a:txBody>
                  <a:tcPr marL="91425" marR="91425" marT="91425" marB="91425"/>
                </a:tc>
              </a:tr>
              <a:tr h="12439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Interrelationships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Use the words in the title or caption and the individual parts of the visual to determine connections and relationships within the graphic.</a:t>
                      </a:r>
                    </a:p>
                  </a:txBody>
                  <a:tcPr marL="91425" marR="91425" marT="91425" marB="91425"/>
                </a:tc>
              </a:tr>
              <a:tr h="10432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Conclusion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Draw a conclusion about the meaning of the visual as a whole.</a:t>
                      </a:r>
                    </a:p>
                    <a:p>
                      <a:pPr lvl="0" rtl="0">
                        <a:lnSpc>
                          <a:spcPct val="136363"/>
                        </a:lnSpc>
                        <a:spcBef>
                          <a:spcPts val="60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Summarize the message in one or two sentences.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Shape 84"/>
          <p:cNvGraphicFramePr/>
          <p:nvPr/>
        </p:nvGraphicFramePr>
        <p:xfrm>
          <a:off x="108300" y="699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{A579F3B8-C0B1-4F34-81FF-58569AAC3940}</a:tableStyleId>
              </a:tblPr>
              <a:tblGrid>
                <a:gridCol w="1822175"/>
                <a:gridCol w="7076950"/>
              </a:tblGrid>
              <a:tr h="50035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Title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Consider the title and make a prediction about what the poem is about.</a:t>
                      </a:r>
                    </a:p>
                  </a:txBody>
                  <a:tcPr marL="91425" marR="91425" marT="91425" marB="91425"/>
                </a:tc>
              </a:tr>
              <a:tr h="82015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Paraphrase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Translate the poem line by line into your own words on a literal level. Look for complete thoughts (sentences may be inverted) and look up unfamiliar words.</a:t>
                      </a:r>
                    </a:p>
                  </a:txBody>
                  <a:tcPr marL="91425" marR="91425" marT="91425" marB="91425"/>
                </a:tc>
              </a:tr>
              <a:tr h="6044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Connotation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Examine the poem for meaning beyond the literal. Look for figurative language, imagery, and sound elements.</a:t>
                      </a:r>
                    </a:p>
                  </a:txBody>
                  <a:tcPr marL="91425" marR="91425" marT="91425" marB="91425"/>
                </a:tc>
              </a:tr>
              <a:tr h="797275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Attitude/Tone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Notice the speaker’s tone and attitude. Humor? Sarcasm? Awe?</a:t>
                      </a:r>
                    </a:p>
                  </a:txBody>
                  <a:tcPr marL="91425" marR="91425" marT="91425" marB="91425"/>
                </a:tc>
              </a:tr>
              <a:tr h="82015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Shifts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Note any shifts or changes in speaker or attitude. Look for key words, time change, punctuation.</a:t>
                      </a:r>
                    </a:p>
                  </a:txBody>
                  <a:tcPr marL="91425" marR="91425" marT="91425" marB="91425"/>
                </a:tc>
              </a:tr>
              <a:tr h="6687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Title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Examine the title again, this time on an interpretive level.</a:t>
                      </a:r>
                    </a:p>
                  </a:txBody>
                  <a:tcPr marL="91425" marR="91425" marT="91425" marB="91425"/>
                </a:tc>
              </a:tr>
              <a:tr h="668700"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200"/>
                        <a:t>Theme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00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Briefly state in your own words what the poem is about (subject), then what the poet is saying about the subject (theme). 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On-screen Show (16:9)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simple-light-2</vt:lpstr>
      <vt:lpstr>simple-light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Vanessa_Kneupper</dc:creator>
  <cp:lastModifiedBy>Vanessa_Kneupper</cp:lastModifiedBy>
  <cp:revision>1</cp:revision>
  <dcterms:modified xsi:type="dcterms:W3CDTF">2016-09-02T19:07:45Z</dcterms:modified>
</cp:coreProperties>
</file>