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8" r:id="rId5"/>
    <p:sldId id="274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9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9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2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6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A744-C9C5-4A9C-9D34-23274A1186A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E1797-1418-49A3-A130-B44FF63B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4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738" y="25790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 WORD OF THE DAY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6, 2017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candor (noun)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800" b="1" dirty="0" smtClean="0">
              <a:solidFill>
                <a:srgbClr val="2569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2569B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Definition: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Openness or frankness.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100" b="1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word used in a sentence: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      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The writer spoke with such </a:t>
            </a: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candor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about his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struggle with alcoholism that the interviewer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was moved to tears.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Now…write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your own sentence using the word CANDOR.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90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February 8,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 smtClean="0"/>
              <a:t>Demographic (adjective)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Defintion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smtClean="0">
                <a:solidFill>
                  <a:srgbClr val="0051F2"/>
                </a:solidFill>
              </a:rPr>
              <a:t>to </a:t>
            </a:r>
            <a:r>
              <a:rPr lang="en-US" dirty="0">
                <a:solidFill>
                  <a:srgbClr val="0051F2"/>
                </a:solidFill>
              </a:rPr>
              <a:t>trends in a population.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Sample Sentence: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US census, which collects </a:t>
            </a:r>
            <a:r>
              <a:rPr lang="en-US" i="1" dirty="0">
                <a:solidFill>
                  <a:srgbClr val="FF0000"/>
                </a:solidFill>
              </a:rPr>
              <a:t>demographic</a:t>
            </a:r>
            <a:r>
              <a:rPr lang="en-US" dirty="0">
                <a:solidFill>
                  <a:srgbClr val="FF0000"/>
                </a:solidFill>
              </a:rPr>
              <a:t> information about people living in the United States, reports the changing rates of births, deaths and marriages around the country.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DEMOGRAPHIC.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smtClean="0"/>
              <a:t>February 10, </a:t>
            </a: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b="1" dirty="0"/>
              <a:t>animosity (noun</a:t>
            </a:r>
            <a:r>
              <a:rPr lang="en-US" sz="4800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51F2"/>
                </a:solidFill>
              </a:rPr>
              <a:t>Ill </a:t>
            </a:r>
            <a:r>
              <a:rPr lang="en-US" b="1" dirty="0">
                <a:solidFill>
                  <a:srgbClr val="0051F2"/>
                </a:solidFill>
              </a:rPr>
              <a:t>will, hostility</a:t>
            </a:r>
            <a:r>
              <a:rPr lang="en-US" b="1" dirty="0" smtClean="0">
                <a:solidFill>
                  <a:srgbClr val="0051F2"/>
                </a:solidFill>
              </a:rPr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Example sentence: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centuries of animosity between the feuding families led many to believe there was no chance for reconciliation.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ANIMOSITY.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February 14,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200" dirty="0"/>
              <a:t>miser (noun</a:t>
            </a:r>
            <a:r>
              <a:rPr lang="en-US" sz="52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51F2"/>
                </a:solidFill>
              </a:rPr>
              <a:t>One </a:t>
            </a:r>
            <a:r>
              <a:rPr lang="en-US" dirty="0">
                <a:solidFill>
                  <a:srgbClr val="0051F2"/>
                </a:solidFill>
              </a:rPr>
              <a:t>who hoards money and is hesitant to spend </a:t>
            </a:r>
            <a:r>
              <a:rPr lang="en-US" dirty="0" smtClean="0">
                <a:solidFill>
                  <a:srgbClr val="0051F2"/>
                </a:solidFill>
              </a:rPr>
              <a:t>it.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51F2"/>
                </a:solidFill>
              </a:rPr>
              <a:t>(You don’t have to copy the definition of hoards)** </a:t>
            </a:r>
            <a:r>
              <a:rPr lang="en-US" u="sng" dirty="0" smtClean="0"/>
              <a:t>Hoards</a:t>
            </a:r>
            <a:r>
              <a:rPr lang="en-US" dirty="0" smtClean="0"/>
              <a:t> means to </a:t>
            </a:r>
            <a:r>
              <a:rPr lang="en-US" dirty="0"/>
              <a:t>accumulate money, food, or the like, in a hidden or carefully guarded place for preservation, future use, etc.</a:t>
            </a:r>
            <a:endParaRPr lang="en-US" dirty="0" smtClean="0">
              <a:solidFill>
                <a:srgbClr val="0051F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sentence: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Charles </a:t>
            </a:r>
            <a:r>
              <a:rPr lang="en-US" dirty="0">
                <a:solidFill>
                  <a:srgbClr val="FF0000"/>
                </a:solidFill>
              </a:rPr>
              <a:t>Dickens' Scrooge is probably the most infamous </a:t>
            </a:r>
            <a:r>
              <a:rPr lang="en-US" u="sng" dirty="0">
                <a:solidFill>
                  <a:srgbClr val="FF0000"/>
                </a:solidFill>
              </a:rPr>
              <a:t>miser</a:t>
            </a:r>
            <a:r>
              <a:rPr lang="en-US" dirty="0">
                <a:solidFill>
                  <a:srgbClr val="FF0000"/>
                </a:solidFill>
              </a:rPr>
              <a:t> in the literary world.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smtClean="0">
                <a:solidFill>
                  <a:srgbClr val="00B050"/>
                </a:solidFill>
                <a:latin typeface="Arial" panose="020B0604020202020204" pitchFamily="34" charset="0"/>
              </a:rPr>
              <a:t>Now…write </a:t>
            </a: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MISER.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February 16,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300" b="1" dirty="0"/>
              <a:t>alienate (verb</a:t>
            </a:r>
            <a:r>
              <a:rPr lang="en-US" sz="4300" b="1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 **alienates, alienated, alienating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51F2"/>
                </a:solidFill>
              </a:rPr>
              <a:t>To make unfriendly or hostile, or indifferent where attachment </a:t>
            </a:r>
            <a:r>
              <a:rPr lang="en-US" b="1" smtClean="0">
                <a:solidFill>
                  <a:srgbClr val="0051F2"/>
                </a:solidFill>
              </a:rPr>
              <a:t>formally existed. </a:t>
            </a:r>
            <a:r>
              <a:rPr lang="en-US" b="1" dirty="0" smtClean="0">
                <a:solidFill>
                  <a:srgbClr val="0051F2"/>
                </a:solidFill>
              </a:rPr>
              <a:t>To cause to be withdrawn or isolated from the objective world.</a:t>
            </a:r>
            <a:endParaRPr lang="en-US" b="1" dirty="0">
              <a:solidFill>
                <a:srgbClr val="0051F2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 sentence: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He alienated most of his teachers with his bad temper.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Your position on the immigration issue may alienate some of your friends and family.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Now…write </a:t>
            </a: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</a:rPr>
              <a:t>your own sentence using the word </a:t>
            </a:r>
            <a:r>
              <a:rPr lang="en-US" altLang="en-US" sz="3600" b="1" u="sng" dirty="0" smtClean="0">
                <a:solidFill>
                  <a:srgbClr val="00B050"/>
                </a:solidFill>
                <a:latin typeface="Arial" panose="020B0604020202020204" pitchFamily="34" charset="0"/>
              </a:rPr>
              <a:t>ALIENATE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smtClean="0"/>
              <a:t>February 21, </a:t>
            </a: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/>
              <a:t>commonplace (</a:t>
            </a:r>
            <a:r>
              <a:rPr lang="en-US" sz="4300" b="1" dirty="0" err="1"/>
              <a:t>adj</a:t>
            </a:r>
            <a:r>
              <a:rPr lang="en-US" sz="4300" b="1" dirty="0" smtClean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Defintion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51F2"/>
                </a:solidFill>
              </a:rPr>
              <a:t>Ordinary</a:t>
            </a:r>
            <a:r>
              <a:rPr lang="en-US" b="1" dirty="0">
                <a:solidFill>
                  <a:srgbClr val="0051F2"/>
                </a:solidFill>
              </a:rPr>
              <a:t>, pedestrian</a:t>
            </a:r>
            <a:r>
              <a:rPr lang="en-US" b="1" dirty="0" smtClean="0">
                <a:solidFill>
                  <a:srgbClr val="0051F2"/>
                </a:solidFill>
              </a:rPr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Example sentence: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Dismissing </a:t>
            </a:r>
            <a:r>
              <a:rPr lang="en-US" b="1" dirty="0">
                <a:solidFill>
                  <a:srgbClr val="FF0000"/>
                </a:solidFill>
              </a:rPr>
              <a:t>the chef's fare as commonplace, the food critic claimed that the new restaurant was a disappointment.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Now…write </a:t>
            </a: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</a:rPr>
              <a:t>your own sentence using the word 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COMMONPLACE.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2492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February 23,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65162"/>
            <a:ext cx="10515600" cy="53576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800" b="1" dirty="0"/>
              <a:t>provoke (verb</a:t>
            </a:r>
            <a:r>
              <a:rPr lang="en-US" sz="4800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800" b="1" dirty="0" smtClean="0"/>
              <a:t>Definition: 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6200" b="1" dirty="0" smtClean="0">
                <a:solidFill>
                  <a:srgbClr val="0051F2"/>
                </a:solidFill>
              </a:rPr>
              <a:t>To </a:t>
            </a:r>
            <a:r>
              <a:rPr lang="en-US" sz="6200" b="1" dirty="0">
                <a:solidFill>
                  <a:srgbClr val="0051F2"/>
                </a:solidFill>
              </a:rPr>
              <a:t>incite; to irritate</a:t>
            </a:r>
            <a:r>
              <a:rPr lang="en-US" sz="6200" b="1" dirty="0" smtClean="0">
                <a:solidFill>
                  <a:srgbClr val="0051F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500" b="1" dirty="0" smtClean="0"/>
              <a:t>(You don’t have to copy the definition of incite, but if it helps you to understand what provoke means, then copy it.)</a:t>
            </a:r>
          </a:p>
          <a:p>
            <a:pPr marL="0" indent="0">
              <a:buNone/>
            </a:pPr>
            <a:r>
              <a:rPr lang="en-US" sz="4500" b="1" dirty="0">
                <a:solidFill>
                  <a:srgbClr val="7030A0"/>
                </a:solidFill>
              </a:rPr>
              <a:t>	</a:t>
            </a:r>
            <a:r>
              <a:rPr lang="en-US" sz="4500" b="1" dirty="0" smtClean="0">
                <a:solidFill>
                  <a:srgbClr val="7030A0"/>
                </a:solidFill>
              </a:rPr>
              <a:t>**</a:t>
            </a:r>
            <a:r>
              <a:rPr lang="en-US" sz="4500" b="1" u="sng" dirty="0" smtClean="0">
                <a:solidFill>
                  <a:srgbClr val="7030A0"/>
                </a:solidFill>
              </a:rPr>
              <a:t>Incite</a:t>
            </a:r>
            <a:r>
              <a:rPr lang="en-US" sz="4500" b="1" dirty="0" smtClean="0">
                <a:solidFill>
                  <a:srgbClr val="7030A0"/>
                </a:solidFill>
              </a:rPr>
              <a:t> means to stir, encourage, or urge on;  stimulate or prompt to action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4500" b="1" dirty="0" smtClean="0"/>
              <a:t>Example sentence:</a:t>
            </a:r>
            <a:endParaRPr lang="en-US" sz="4500" b="1" dirty="0"/>
          </a:p>
          <a:p>
            <a:pPr marL="0" indent="0">
              <a:buNone/>
            </a:pPr>
            <a:r>
              <a:rPr lang="en-US" sz="4500" b="1" dirty="0" smtClean="0"/>
              <a:t>	</a:t>
            </a:r>
            <a:r>
              <a:rPr lang="en-US" sz="4500" b="1" dirty="0" smtClean="0">
                <a:solidFill>
                  <a:srgbClr val="FF0000"/>
                </a:solidFill>
              </a:rPr>
              <a:t>Not </a:t>
            </a:r>
            <a:r>
              <a:rPr lang="en-US" sz="4500" b="1" dirty="0">
                <a:solidFill>
                  <a:srgbClr val="FF0000"/>
                </a:solidFill>
              </a:rPr>
              <a:t>wanting to provoke a </a:t>
            </a:r>
            <a:r>
              <a:rPr lang="en-US" sz="4500" b="1" dirty="0" smtClean="0">
                <a:solidFill>
                  <a:srgbClr val="FF0000"/>
                </a:solidFill>
              </a:rPr>
              <a:t>riot, the teacher extended the due date of the project to the end of the class period.</a:t>
            </a:r>
            <a:endParaRPr lang="en-US" sz="45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altLang="en-US" sz="3600" b="1" dirty="0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Now…write </a:t>
            </a: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</a:rPr>
              <a:t>your 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own </a:t>
            </a: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</a:rPr>
              <a:t>sentence using the word 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PROVOKE.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2492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February </a:t>
            </a:r>
            <a:r>
              <a:rPr lang="en-US" b="1" dirty="0" smtClean="0"/>
              <a:t>27, </a:t>
            </a: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65162"/>
            <a:ext cx="10515600" cy="53576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700" b="1" dirty="0"/>
              <a:t>extrapolate (verb</a:t>
            </a:r>
            <a:r>
              <a:rPr lang="en-US" sz="5700" b="1" dirty="0" smtClean="0"/>
              <a:t>)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Definition:  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dirty="0" smtClean="0">
                <a:solidFill>
                  <a:srgbClr val="0051F2"/>
                </a:solidFill>
              </a:rPr>
              <a:t>To </a:t>
            </a:r>
            <a:r>
              <a:rPr lang="en-US" sz="4000" dirty="0">
                <a:solidFill>
                  <a:srgbClr val="0051F2"/>
                </a:solidFill>
              </a:rPr>
              <a:t>expand given knowledge in order to make a prediction or conclusion about the unknown</a:t>
            </a:r>
            <a:r>
              <a:rPr lang="en-US" sz="4000" dirty="0" smtClean="0">
                <a:solidFill>
                  <a:srgbClr val="0051F2"/>
                </a:solidFill>
              </a:rPr>
              <a:t>.</a:t>
            </a:r>
          </a:p>
          <a:p>
            <a:pPr marL="0" indent="0">
              <a:buNone/>
            </a:pPr>
            <a:endParaRPr lang="en-US" sz="4000" dirty="0">
              <a:solidFill>
                <a:srgbClr val="0051F2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Example sentence:</a:t>
            </a:r>
          </a:p>
          <a:p>
            <a:pPr marL="0" indent="0">
              <a:buNone/>
            </a:pPr>
            <a:r>
              <a:rPr lang="en-US" sz="4000" i="1" dirty="0">
                <a:solidFill>
                  <a:srgbClr val="0051F2"/>
                </a:solidFill>
              </a:rPr>
              <a:t>	</a:t>
            </a:r>
            <a:r>
              <a:rPr lang="en-US" sz="4000" i="1" dirty="0" smtClean="0">
                <a:solidFill>
                  <a:srgbClr val="FF0000"/>
                </a:solidFill>
              </a:rPr>
              <a:t>Extrapolating</a:t>
            </a:r>
            <a:r>
              <a:rPr lang="en-US" sz="4000" dirty="0">
                <a:solidFill>
                  <a:srgbClr val="FF0000"/>
                </a:solidFill>
              </a:rPr>
              <a:t> from her experience working with chimpanzees, the animal rescuer determined that the gorilla would not attack her unless it felt threatened.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51F2"/>
              </a:solidFill>
            </a:endParaRPr>
          </a:p>
          <a:p>
            <a:pPr marL="0" indent="0">
              <a:buNone/>
            </a:pPr>
            <a:r>
              <a:rPr lang="en-US" sz="3600" i="1" dirty="0" smtClean="0"/>
              <a:t>	</a:t>
            </a:r>
            <a:endParaRPr lang="en-US" altLang="en-US" sz="3600" b="1" dirty="0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Now…write </a:t>
            </a: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</a:rPr>
              <a:t>your 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own </a:t>
            </a:r>
            <a:r>
              <a:rPr lang="en-US" altLang="en-US" sz="3600" b="1" dirty="0">
                <a:solidFill>
                  <a:srgbClr val="00B050"/>
                </a:solidFill>
                <a:latin typeface="Arial" panose="020B0604020202020204" pitchFamily="34" charset="0"/>
              </a:rPr>
              <a:t>sentence using the word 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EXTRAPOLATE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 WORD OF THE DAY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anarchy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(noun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lack of social order.</a:t>
            </a:r>
          </a:p>
          <a:p>
            <a:pPr marL="0" lv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word used in a sentence: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Some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reluctantly supported the tyrant feared that without a visible police presence, the country would spiral into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anarchy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ANARCHY.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 WORD OF THE DAY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600" b="1" dirty="0" smtClean="0"/>
              <a:t>misrepresent</a:t>
            </a:r>
            <a:r>
              <a:rPr lang="en-US" sz="5600" b="1" dirty="0"/>
              <a:t> (verb)</a:t>
            </a:r>
            <a:endParaRPr lang="en-US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0051F2"/>
                </a:solidFill>
              </a:rPr>
              <a:t>To </a:t>
            </a:r>
            <a:r>
              <a:rPr lang="en-US" sz="3200" b="1" dirty="0">
                <a:solidFill>
                  <a:srgbClr val="0051F2"/>
                </a:solidFill>
              </a:rPr>
              <a:t>present in an inaccurate, false, or unfair fashion.</a:t>
            </a:r>
          </a:p>
          <a:p>
            <a:pPr marL="0" indent="0">
              <a:buNone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word used in a sentence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 purposefully told lies about the teacher to their parents to </a:t>
            </a: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misrepresent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teacher as a bad person so that the student would not get into trouble for misbehaving in class.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u="sng" dirty="0" smtClean="0">
                <a:solidFill>
                  <a:srgbClr val="00B050"/>
                </a:solidFill>
                <a:latin typeface="Arial" panose="020B0604020202020204" pitchFamily="34" charset="0"/>
              </a:rPr>
              <a:t>MISREPRESENT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.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30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 WORD OF THE DAY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WORD OF THE DAY!!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738" y="25790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 WORD OF THE DAY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19, 2017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/>
              <a:t>amend (verb</a:t>
            </a:r>
            <a:r>
              <a:rPr lang="en-US" sz="4800" b="1" dirty="0" smtClean="0"/>
              <a:t>)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smtClean="0">
                <a:solidFill>
                  <a:srgbClr val="0051F2"/>
                </a:solidFill>
              </a:rPr>
              <a:t>To </a:t>
            </a:r>
            <a:r>
              <a:rPr lang="en-US" b="1" dirty="0">
                <a:solidFill>
                  <a:srgbClr val="0051F2"/>
                </a:solidFill>
              </a:rPr>
              <a:t>change or modify in any way for the better</a:t>
            </a:r>
            <a:r>
              <a:rPr lang="en-US" b="1" dirty="0" smtClean="0">
                <a:solidFill>
                  <a:srgbClr val="0051F2"/>
                </a:solidFill>
              </a:rPr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Example sentence: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president believed the issue was an important one, but he did not agree with those who wanted to </a:t>
            </a:r>
            <a:r>
              <a:rPr lang="en-US" b="1" u="sng" dirty="0"/>
              <a:t>amend</a:t>
            </a:r>
            <a:r>
              <a:rPr lang="en-US" b="1" dirty="0">
                <a:solidFill>
                  <a:srgbClr val="FF0000"/>
                </a:solidFill>
              </a:rPr>
              <a:t> the constitution because of it.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Now…write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your own sentence using the word AMEND.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70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JANUARY 23,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/>
              <a:t>discount (verb</a:t>
            </a:r>
            <a:r>
              <a:rPr lang="en-US" sz="4800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51F2"/>
                </a:solidFill>
              </a:rPr>
              <a:t>To </a:t>
            </a:r>
            <a:r>
              <a:rPr lang="en-US" b="1" dirty="0">
                <a:solidFill>
                  <a:srgbClr val="0051F2"/>
                </a:solidFill>
              </a:rPr>
              <a:t>take no notice of; to reduce the price or value </a:t>
            </a:r>
            <a:r>
              <a:rPr lang="en-US" b="1" dirty="0" smtClean="0">
                <a:solidFill>
                  <a:srgbClr val="0051F2"/>
                </a:solidFill>
              </a:rPr>
              <a:t>of</a:t>
            </a:r>
            <a:endParaRPr lang="en-US" b="1" dirty="0">
              <a:solidFill>
                <a:srgbClr val="0051F2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 sentence: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Susie </a:t>
            </a:r>
            <a:r>
              <a:rPr lang="en-US" b="1" dirty="0">
                <a:solidFill>
                  <a:srgbClr val="FF0000"/>
                </a:solidFill>
              </a:rPr>
              <a:t>felt ignored and unimportant when her older sisters would </a:t>
            </a:r>
            <a:r>
              <a:rPr lang="en-US" b="1" u="sng" dirty="0"/>
              <a:t>discount</a:t>
            </a:r>
            <a:r>
              <a:rPr lang="en-US" b="1" dirty="0">
                <a:solidFill>
                  <a:srgbClr val="FF0000"/>
                </a:solidFill>
              </a:rPr>
              <a:t> her opinions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DISCOUNT.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94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JANUARY 27,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argot (noun</a:t>
            </a:r>
            <a:r>
              <a:rPr lang="en-US" sz="4000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>
                <a:solidFill>
                  <a:srgbClr val="0051F2"/>
                </a:solidFill>
              </a:rPr>
              <a:t>Jargon</a:t>
            </a:r>
            <a:r>
              <a:rPr lang="en-US" dirty="0">
                <a:solidFill>
                  <a:srgbClr val="0051F2"/>
                </a:solidFill>
              </a:rPr>
              <a:t>, lingo, the language of a particular class</a:t>
            </a:r>
            <a:r>
              <a:rPr lang="en-US" dirty="0" smtClean="0">
                <a:solidFill>
                  <a:srgbClr val="0051F2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sentence: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the </a:t>
            </a:r>
            <a:r>
              <a:rPr lang="en-US" i="1" dirty="0">
                <a:solidFill>
                  <a:srgbClr val="FF0000"/>
                </a:solidFill>
              </a:rPr>
              <a:t>argot</a:t>
            </a:r>
            <a:r>
              <a:rPr lang="en-US" dirty="0">
                <a:solidFill>
                  <a:srgbClr val="FF0000"/>
                </a:solidFill>
              </a:rPr>
              <a:t> of medical professionals, a "code blue" is a term for a patient who needs immediate resuscitation.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ARGOT.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79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JANUARY 31,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/>
              <a:t>combustible (</a:t>
            </a:r>
            <a:r>
              <a:rPr lang="en-US" sz="4300" b="1" dirty="0" err="1"/>
              <a:t>adj</a:t>
            </a:r>
            <a:r>
              <a:rPr lang="en-US" sz="4300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51F2"/>
                </a:solidFill>
              </a:rPr>
              <a:t>	</a:t>
            </a:r>
            <a:r>
              <a:rPr lang="en-US" b="1" dirty="0" smtClean="0">
                <a:solidFill>
                  <a:srgbClr val="0051F2"/>
                </a:solidFill>
              </a:rPr>
              <a:t>Capable </a:t>
            </a:r>
            <a:r>
              <a:rPr lang="en-US" b="1" dirty="0">
                <a:solidFill>
                  <a:srgbClr val="0051F2"/>
                </a:solidFill>
              </a:rPr>
              <a:t>of taking fire and burning; apt to catch fire; inflammable.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 sentence: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their horror, the girls discovered just how </a:t>
            </a:r>
            <a:r>
              <a:rPr lang="en-US" b="1" i="1" dirty="0">
                <a:solidFill>
                  <a:srgbClr val="FF0000"/>
                </a:solidFill>
              </a:rPr>
              <a:t>combustible</a:t>
            </a:r>
            <a:r>
              <a:rPr lang="en-US" b="1" dirty="0">
                <a:solidFill>
                  <a:srgbClr val="FF0000"/>
                </a:solidFill>
              </a:rPr>
              <a:t> a mattress can be when the candle tipped over on the bed and started the fire.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COMBUSTIBLE.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87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SAT WORD OF THE DAY</a:t>
            </a:r>
            <a:br>
              <a:rPr lang="en-US" b="1" dirty="0" smtClean="0"/>
            </a:br>
            <a:r>
              <a:rPr lang="en-US" b="1" dirty="0" smtClean="0"/>
              <a:t>February 2, 2017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chagrin (noun</a:t>
            </a:r>
            <a:r>
              <a:rPr lang="en-US" sz="3900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51F2"/>
                </a:solidFill>
              </a:rPr>
              <a:t>Dismay</a:t>
            </a:r>
            <a:r>
              <a:rPr lang="en-US" b="1" dirty="0">
                <a:solidFill>
                  <a:srgbClr val="0051F2"/>
                </a:solidFill>
              </a:rPr>
              <a:t>; vexation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 sentence: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Sarah </a:t>
            </a:r>
            <a:r>
              <a:rPr lang="en-US" b="1" dirty="0">
                <a:solidFill>
                  <a:srgbClr val="FF0000"/>
                </a:solidFill>
              </a:rPr>
              <a:t>had looked forward to making her speech to the students, but much to her </a:t>
            </a:r>
            <a:r>
              <a:rPr lang="en-US" b="1" i="1" dirty="0">
                <a:solidFill>
                  <a:srgbClr val="FF0000"/>
                </a:solidFill>
              </a:rPr>
              <a:t>chagrin</a:t>
            </a:r>
            <a:r>
              <a:rPr lang="en-US" b="1" dirty="0">
                <a:solidFill>
                  <a:srgbClr val="FF0000"/>
                </a:solidFill>
              </a:rPr>
              <a:t> they only snickered at her ideas for better school social events.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Now…write your own sentence using the word </a:t>
            </a:r>
            <a:r>
              <a:rPr lang="en-US" alt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CHAGRIN.</a:t>
            </a:r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2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115</Words>
  <Application>Microsoft Office PowerPoint</Application>
  <PresentationFormat>Widescreen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Times New Roman</vt:lpstr>
      <vt:lpstr>Office Theme</vt:lpstr>
      <vt:lpstr>SAT WORD OF THE DAY JANUARY 6, 2017</vt:lpstr>
      <vt:lpstr>SAT WORD OF THE DAY JANUARY 10, 2017</vt:lpstr>
      <vt:lpstr>SAT WORD OF THE DAY JANUARY 12, 2017</vt:lpstr>
      <vt:lpstr>SAT WORD OF THE DAY JANUARY 17, 2017</vt:lpstr>
      <vt:lpstr>SAT WORD OF THE DAY JANUARY 19, 2017</vt:lpstr>
      <vt:lpstr>SAT WORD OF THE DAY JANUARY 23, 2017</vt:lpstr>
      <vt:lpstr>SAT WORD OF THE DAY JANUARY 27, 2017</vt:lpstr>
      <vt:lpstr>SAT WORD OF THE DAY JANUARY 31, 2017</vt:lpstr>
      <vt:lpstr>SAT WORD OF THE DAY February 2, 2017</vt:lpstr>
      <vt:lpstr>SAT WORD OF THE DAY February 8, 2017</vt:lpstr>
      <vt:lpstr>SAT WORD OF THE DAY February 10, 2017</vt:lpstr>
      <vt:lpstr>SAT WORD OF THE DAY February 14, 2017</vt:lpstr>
      <vt:lpstr>SAT WORD OF THE DAY February 16, 2017</vt:lpstr>
      <vt:lpstr>SAT WORD OF THE DAY February 21, 2017</vt:lpstr>
      <vt:lpstr>SAT WORD OF THE DAY February 23, 2017</vt:lpstr>
      <vt:lpstr>SAT WORD OF THE DAY February 27, 2017</vt:lpstr>
    </vt:vector>
  </TitlesOfParts>
  <Company>Round Rock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  Non-Fiction</dc:title>
  <dc:creator>Vanessa_Kneupper</dc:creator>
  <cp:lastModifiedBy>Vanessa_Kneupper</cp:lastModifiedBy>
  <cp:revision>39</cp:revision>
  <dcterms:created xsi:type="dcterms:W3CDTF">2017-01-06T14:40:44Z</dcterms:created>
  <dcterms:modified xsi:type="dcterms:W3CDTF">2017-02-27T17:49:57Z</dcterms:modified>
</cp:coreProperties>
</file>